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notesMasterIdLst>
    <p:notesMasterId r:id="rId47"/>
  </p:notesMasterIdLst>
  <p:sldIdLst>
    <p:sldId id="256" r:id="rId2"/>
    <p:sldId id="260" r:id="rId3"/>
    <p:sldId id="259" r:id="rId4"/>
    <p:sldId id="261" r:id="rId5"/>
    <p:sldId id="263" r:id="rId6"/>
    <p:sldId id="264" r:id="rId7"/>
    <p:sldId id="296" r:id="rId8"/>
    <p:sldId id="297" r:id="rId9"/>
    <p:sldId id="298" r:id="rId10"/>
    <p:sldId id="295" r:id="rId11"/>
    <p:sldId id="293"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99" r:id="rId30"/>
    <p:sldId id="282" r:id="rId31"/>
    <p:sldId id="300" r:id="rId32"/>
    <p:sldId id="283" r:id="rId33"/>
    <p:sldId id="301" r:id="rId34"/>
    <p:sldId id="284" r:id="rId35"/>
    <p:sldId id="302" r:id="rId36"/>
    <p:sldId id="303" r:id="rId37"/>
    <p:sldId id="285" r:id="rId38"/>
    <p:sldId id="304" r:id="rId39"/>
    <p:sldId id="286" r:id="rId40"/>
    <p:sldId id="287" r:id="rId41"/>
    <p:sldId id="288" r:id="rId42"/>
    <p:sldId id="289" r:id="rId43"/>
    <p:sldId id="291" r:id="rId44"/>
    <p:sldId id="305" r:id="rId45"/>
    <p:sldId id="30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6357" autoAdjust="0"/>
  </p:normalViewPr>
  <p:slideViewPr>
    <p:cSldViewPr snapToGrid="0" snapToObjects="1">
      <p:cViewPr varScale="1">
        <p:scale>
          <a:sx n="114" d="100"/>
          <a:sy n="114" d="100"/>
        </p:scale>
        <p:origin x="4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288662-655E-46AA-9300-1DB941E56431}"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F8408-07FF-45A6-B959-34E8AD5A911D}" type="slidenum">
              <a:rPr lang="en-US" smtClean="0"/>
              <a:t>‹#›</a:t>
            </a:fld>
            <a:endParaRPr lang="en-US"/>
          </a:p>
        </p:txBody>
      </p:sp>
    </p:spTree>
    <p:extLst>
      <p:ext uri="{BB962C8B-B14F-4D97-AF65-F5344CB8AC3E}">
        <p14:creationId xmlns:p14="http://schemas.microsoft.com/office/powerpoint/2010/main" val="377615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F8408-07FF-45A6-B959-34E8AD5A911D}" type="slidenum">
              <a:rPr lang="en-US" smtClean="0"/>
              <a:t>12</a:t>
            </a:fld>
            <a:endParaRPr lang="en-US"/>
          </a:p>
        </p:txBody>
      </p:sp>
    </p:spTree>
    <p:extLst>
      <p:ext uri="{BB962C8B-B14F-4D97-AF65-F5344CB8AC3E}">
        <p14:creationId xmlns:p14="http://schemas.microsoft.com/office/powerpoint/2010/main" val="1682367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2/13/2023</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2/13/2023</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2/13/2023</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2/13/2023</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2/13/2023</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2/13/2023</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2/13/2023</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2/13/2023</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2/13/2023</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2/13/2023</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2/13/2023</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2/13/2023</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92946"/>
            <a:ext cx="12189600" cy="6856650"/>
          </a:xfrm>
          <a:prstGeom prst="rect">
            <a:avLst/>
          </a:prstGeom>
        </p:spPr>
      </p:pic>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310157" y="5161244"/>
            <a:ext cx="11056925" cy="677549"/>
          </a:xfrm>
          <a:ln>
            <a:noFill/>
          </a:ln>
        </p:spPr>
        <p:txBody>
          <a:bodyPr>
            <a:noAutofit/>
          </a:bodyPr>
          <a:lstStyle/>
          <a:p>
            <a:pPr algn="l"/>
            <a:r>
              <a:rPr lang="en-US" sz="3600" b="1" dirty="0">
                <a:solidFill>
                  <a:schemeClr val="bg1"/>
                </a:solidFill>
                <a:latin typeface="Franklin Gothic Book" panose="020B0503020102020204" pitchFamily="34" charset="0"/>
              </a:rPr>
              <a:t>Data Science Professional Certificate Capstone Project</a:t>
            </a:r>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0" y="4034037"/>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E055AFA-92DB-97C6-C2F9-4342F60A4E1F}"/>
              </a:ext>
            </a:extLst>
          </p:cNvPr>
          <p:cNvSpPr txBox="1">
            <a:spLocks/>
          </p:cNvSpPr>
          <p:nvPr/>
        </p:nvSpPr>
        <p:spPr>
          <a:xfrm>
            <a:off x="3754118" y="5838793"/>
            <a:ext cx="3225522" cy="104623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solidFill>
                  <a:schemeClr val="bg1"/>
                </a:solidFill>
                <a:latin typeface="Franklin Gothic Book" panose="020B0503020102020204" pitchFamily="34" charset="0"/>
              </a:rPr>
              <a:t>Hayford Osumanu</a:t>
            </a:r>
          </a:p>
          <a:p>
            <a:r>
              <a:rPr lang="en-US" sz="1600" b="1" dirty="0">
                <a:solidFill>
                  <a:schemeClr val="bg1"/>
                </a:solidFill>
                <a:latin typeface="Franklin Gothic Book" panose="020B0503020102020204" pitchFamily="34" charset="0"/>
              </a:rPr>
              <a:t>February 2023</a:t>
            </a:r>
          </a:p>
        </p:txBody>
      </p:sp>
      <p:pic>
        <p:nvPicPr>
          <p:cNvPr id="6" name="Picture 5">
            <a:extLst>
              <a:ext uri="{FF2B5EF4-FFF2-40B4-BE49-F238E27FC236}">
                <a16:creationId xmlns:a16="http://schemas.microsoft.com/office/drawing/2014/main" id="{B3DDDC9B-5FC3-D089-7F0C-609A6C71C3BA}"/>
              </a:ext>
            </a:extLst>
          </p:cNvPr>
          <p:cNvPicPr>
            <a:picLocks noChangeAspect="1"/>
          </p:cNvPicPr>
          <p:nvPr/>
        </p:nvPicPr>
        <p:blipFill rotWithShape="1">
          <a:blip r:embed="rId4"/>
          <a:srcRect t="26064" b="21792"/>
          <a:stretch/>
        </p:blipFill>
        <p:spPr>
          <a:xfrm>
            <a:off x="10266911" y="-62102"/>
            <a:ext cx="1857375" cy="830425"/>
          </a:xfrm>
          <a:prstGeom prst="rect">
            <a:avLst/>
          </a:prstGeom>
        </p:spPr>
      </p:pic>
      <p:pic>
        <p:nvPicPr>
          <p:cNvPr id="11" name="Picture 10">
            <a:extLst>
              <a:ext uri="{FF2B5EF4-FFF2-40B4-BE49-F238E27FC236}">
                <a16:creationId xmlns:a16="http://schemas.microsoft.com/office/drawing/2014/main" id="{BBB46487-458B-6C11-0533-2B2723031E6D}"/>
              </a:ext>
            </a:extLst>
          </p:cNvPr>
          <p:cNvPicPr>
            <a:picLocks noChangeAspect="1"/>
          </p:cNvPicPr>
          <p:nvPr/>
        </p:nvPicPr>
        <p:blipFill>
          <a:blip r:embed="rId5"/>
          <a:stretch>
            <a:fillRect/>
          </a:stretch>
        </p:blipFill>
        <p:spPr>
          <a:xfrm>
            <a:off x="120834" y="-62102"/>
            <a:ext cx="2799647" cy="1081310"/>
          </a:xfrm>
          <a:prstGeom prst="rect">
            <a:avLst/>
          </a:prstGeom>
        </p:spPr>
      </p:pic>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50049" y="1731660"/>
            <a:ext cx="11445380" cy="2699846"/>
          </a:xfrm>
        </p:spPr>
        <p:txBody>
          <a:bodyPr>
            <a:normAutofit/>
          </a:bodyPr>
          <a:lstStyle/>
          <a:p>
            <a:pPr marL="0" indent="0">
              <a:buNone/>
            </a:pPr>
            <a:r>
              <a:rPr lang="en-US" sz="2400" b="1" dirty="0">
                <a:solidFill>
                  <a:schemeClr val="accent2"/>
                </a:solidFill>
              </a:rPr>
              <a:t>SpaceX API</a:t>
            </a:r>
          </a:p>
          <a:p>
            <a:pPr lvl="1"/>
            <a:r>
              <a:rPr lang="en-US" sz="2000" dirty="0"/>
              <a:t>The API used: </a:t>
            </a:r>
            <a:r>
              <a:rPr lang="en-MY" sz="2000" u="sng" dirty="0">
                <a:hlinkClick r:id="rId2"/>
              </a:rPr>
              <a:t>https://api.spacexdata.com/v4/rockets/</a:t>
            </a:r>
            <a:r>
              <a:rPr lang="en-MY" sz="2000" u="sng" dirty="0"/>
              <a:t>.</a:t>
            </a:r>
          </a:p>
          <a:p>
            <a:pPr lvl="1"/>
            <a:r>
              <a:rPr lang="en-MY" sz="2000" dirty="0"/>
              <a:t>The API provided data about many types of rocket launches done by SpaceX; the data was therefore filtered to include only Falcon 9 launches.</a:t>
            </a:r>
          </a:p>
          <a:p>
            <a:pPr lvl="1"/>
            <a:r>
              <a:rPr lang="en-MY" sz="2000" dirty="0"/>
              <a:t>Missing value in the dataset was replace by the column mean</a:t>
            </a:r>
            <a:r>
              <a:rPr lang="en-US" sz="2000" dirty="0"/>
              <a:t>. </a:t>
            </a:r>
          </a:p>
          <a:p>
            <a:pPr lvl="1"/>
            <a:r>
              <a:rPr lang="en-US" sz="2000" dirty="0"/>
              <a:t>We ended with 90 rows  and 17 columns or features. The table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373310" y="4519063"/>
            <a:ext cx="11648114"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3511042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76169" y="1825625"/>
            <a:ext cx="11794921" cy="2232887"/>
          </a:xfrm>
        </p:spPr>
        <p:txBody>
          <a:bodyPr>
            <a:normAutofit lnSpcReduction="10000"/>
          </a:bodyPr>
          <a:lstStyle/>
          <a:p>
            <a:pPr marL="0" indent="0">
              <a:buNone/>
            </a:pPr>
            <a:r>
              <a:rPr lang="en-US" sz="2400" b="1" dirty="0">
                <a:solidFill>
                  <a:schemeClr val="accent2"/>
                </a:solidFill>
              </a:rPr>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ended up with 121 rows  and 11 columns or features. The table below shows the first few rows of the dataset:</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176169" y="4191247"/>
            <a:ext cx="1172781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47859" y="1748072"/>
            <a:ext cx="11745280" cy="4220163"/>
          </a:xfrm>
        </p:spPr>
        <p:txBody>
          <a:bodyPr>
            <a:normAutofit/>
          </a:bodyPr>
          <a:lstStyle/>
          <a:p>
            <a:pPr marL="0" indent="0">
              <a:buNone/>
            </a:pPr>
            <a:r>
              <a:rPr lang="en-US" sz="2400" b="1" dirty="0">
                <a:solidFill>
                  <a:schemeClr val="accent2"/>
                </a:solidFill>
              </a:rPr>
              <a:t>Pandas and NumPy</a:t>
            </a:r>
          </a:p>
          <a:p>
            <a:pPr marL="0" indent="0">
              <a:buNone/>
            </a:pPr>
            <a:r>
              <a:rPr lang="en-US" sz="2000" dirty="0"/>
              <a:t>Function from Pandas and NumPy libraries were used to obtained basic information such as:</a:t>
            </a:r>
          </a:p>
          <a:p>
            <a:pPr lvl="1">
              <a:buFont typeface="Wingdings" panose="05000000000000000000" pitchFamily="2" charset="2"/>
              <a:buChar char="§"/>
            </a:pPr>
            <a:r>
              <a:rPr lang="en-US" sz="1800" dirty="0"/>
              <a:t>The number of launches on each launch site</a:t>
            </a:r>
          </a:p>
          <a:p>
            <a:pPr lvl="1">
              <a:buFont typeface="Wingdings" panose="05000000000000000000" pitchFamily="2" charset="2"/>
              <a:buChar char="§"/>
            </a:pPr>
            <a:r>
              <a:rPr lang="en-US" sz="1800" dirty="0"/>
              <a:t>The number of occurrence of each orbit</a:t>
            </a:r>
          </a:p>
          <a:p>
            <a:pPr lvl="1">
              <a:buFont typeface="Wingdings" panose="05000000000000000000" pitchFamily="2" charset="2"/>
              <a:buChar char="§"/>
            </a:pPr>
            <a:r>
              <a:rPr lang="en-US" sz="1800" dirty="0"/>
              <a:t>The number and occurrence of each mission outcome</a:t>
            </a:r>
          </a:p>
          <a:p>
            <a:pPr marL="0" indent="0">
              <a:buNone/>
            </a:pPr>
            <a:r>
              <a:rPr lang="en-US" sz="2400" b="1" dirty="0">
                <a:solidFill>
                  <a:schemeClr val="accent2"/>
                </a:solidFill>
              </a:rPr>
              <a:t>SQL</a:t>
            </a:r>
          </a:p>
          <a:p>
            <a:pPr marL="0" indent="0">
              <a:buNone/>
            </a:pPr>
            <a:r>
              <a:rPr lang="en-US" sz="2000" dirty="0"/>
              <a:t>Data was queried using SQL to answer several questions such as:</a:t>
            </a:r>
          </a:p>
          <a:p>
            <a:pPr lvl="1">
              <a:buFont typeface="Wingdings" panose="05000000000000000000" pitchFamily="2" charset="2"/>
              <a:buChar char="§"/>
            </a:pPr>
            <a:r>
              <a:rPr lang="en-US" sz="1800" dirty="0"/>
              <a:t>The names of the unique launch sites in the space mission</a:t>
            </a:r>
          </a:p>
          <a:p>
            <a:pPr lvl="1">
              <a:buFont typeface="Wingdings" panose="05000000000000000000" pitchFamily="2" charset="2"/>
              <a:buChar char="§"/>
            </a:pPr>
            <a:r>
              <a:rPr lang="en-US" sz="1800" dirty="0"/>
              <a:t>The total payload mass carried by boosters launched by NASA (CRS)</a:t>
            </a:r>
          </a:p>
          <a:p>
            <a:pPr lvl="1">
              <a:buFont typeface="Wingdings" panose="05000000000000000000" pitchFamily="2" charset="2"/>
              <a:buChar char="§"/>
            </a:pPr>
            <a:r>
              <a:rPr lang="en-US" sz="1800" dirty="0"/>
              <a:t>The average payload mass carried by booster version F9 v1.1</a:t>
            </a:r>
            <a:endParaRPr lang="en-US" sz="2800" dirty="0"/>
          </a:p>
          <a:p>
            <a:pPr lvl="1"/>
            <a:endParaRPr lang="en-US" sz="2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32" y="6039690"/>
            <a:ext cx="2182424" cy="82877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91" y="5967931"/>
            <a:ext cx="2265488" cy="89558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2506" y="5967930"/>
            <a:ext cx="20486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371483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13012" y="1668012"/>
            <a:ext cx="11824521" cy="4394980"/>
          </a:xfrm>
        </p:spPr>
        <p:txBody>
          <a:bodyPr>
            <a:normAutofit/>
          </a:bodyPr>
          <a:lstStyle/>
          <a:p>
            <a:pPr marL="0" indent="0">
              <a:buNone/>
            </a:pPr>
            <a:r>
              <a:rPr lang="en-US" sz="2400" b="1" dirty="0">
                <a:solidFill>
                  <a:schemeClr val="accent2"/>
                </a:solidFill>
              </a:rPr>
              <a:t>Matplotlib and Seaborn</a:t>
            </a:r>
          </a:p>
          <a:p>
            <a:pPr marL="0" indent="0">
              <a:buNone/>
            </a:pPr>
            <a:r>
              <a:rPr lang="en-US" sz="2000" dirty="0"/>
              <a:t>Functions from the Matplotlib and Seaborn libraries were used to visualize the data using  scatterplots, bar charts, and line charts to help answer questions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pPr marL="0" indent="0">
              <a:buNone/>
            </a:pPr>
            <a:r>
              <a:rPr lang="en-US" sz="2400" b="1" dirty="0">
                <a:solidFill>
                  <a:schemeClr val="accent2"/>
                </a:solidFill>
              </a:rPr>
              <a:t>Folium</a:t>
            </a:r>
          </a:p>
          <a:p>
            <a:pPr lvl="1"/>
            <a:r>
              <a:rPr lang="en-US" sz="2000" dirty="0"/>
              <a:t>Functions from the Folium libraries were used to visualize the data through interactive maps to help:</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005" y="6014906"/>
            <a:ext cx="2352982" cy="753946"/>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13" y="6265327"/>
            <a:ext cx="2649793" cy="66787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370" y="6265327"/>
            <a:ext cx="2046032" cy="66787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186715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16747" y="1850124"/>
            <a:ext cx="10515600" cy="3351050"/>
          </a:xfrm>
        </p:spPr>
        <p:txBody>
          <a:bodyPr>
            <a:normAutofit/>
          </a:bodyPr>
          <a:lstStyle/>
          <a:p>
            <a:pPr marL="0" indent="0">
              <a:buNone/>
            </a:pPr>
            <a:r>
              <a:rPr lang="en-US" sz="2400" b="1" dirty="0">
                <a:solidFill>
                  <a:schemeClr val="accent2"/>
                </a:solidFill>
              </a:rPr>
              <a:t>Dash</a:t>
            </a:r>
          </a:p>
          <a:p>
            <a:pPr marL="0" indent="0" algn="just">
              <a:buNone/>
            </a:pPr>
            <a:r>
              <a:rPr lang="en-US" sz="2000" dirty="0"/>
              <a:t>Functions from Dash were used to generate an interactive site where we can toggle the input using a dropdown menu and a range slider. The interactive site shows:</a:t>
            </a:r>
          </a:p>
          <a:p>
            <a:pPr>
              <a:buFont typeface="Wingdings" panose="05000000000000000000" pitchFamily="2" charset="2"/>
              <a:buChar char="§"/>
            </a:pPr>
            <a:r>
              <a:rPr lang="en-US" sz="1800" dirty="0"/>
              <a:t>The total success launches from each launch site</a:t>
            </a:r>
          </a:p>
          <a:p>
            <a:pPr>
              <a:buFont typeface="Wingdings" panose="05000000000000000000" pitchFamily="2" charset="2"/>
              <a:buChar char="§"/>
            </a:pPr>
            <a:r>
              <a:rPr lang="en-US" sz="1800" dirty="0"/>
              <a:t>The correlation between payload mass and mission outcome (success or failure) for each launch site</a:t>
            </a:r>
          </a:p>
          <a:p>
            <a:pPr>
              <a:buFont typeface="Wingdings" panose="05000000000000000000" pitchFamily="2" charset="2"/>
              <a:buChar char="§"/>
            </a:pPr>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1623" y="4801873"/>
            <a:ext cx="2257856" cy="167442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pic>
        <p:nvPicPr>
          <p:cNvPr id="5" name="Picture 4">
            <a:extLst>
              <a:ext uri="{FF2B5EF4-FFF2-40B4-BE49-F238E27FC236}">
                <a16:creationId xmlns:a16="http://schemas.microsoft.com/office/drawing/2014/main" id="{6205620C-5B8F-C32B-A545-33FE6D078907}"/>
              </a:ext>
            </a:extLst>
          </p:cNvPr>
          <p:cNvPicPr>
            <a:picLocks noChangeAspect="1"/>
          </p:cNvPicPr>
          <p:nvPr/>
        </p:nvPicPr>
        <p:blipFill>
          <a:blip r:embed="rId3"/>
          <a:stretch>
            <a:fillRect/>
          </a:stretch>
        </p:blipFill>
        <p:spPr>
          <a:xfrm>
            <a:off x="44328" y="5615497"/>
            <a:ext cx="2255716" cy="1670449"/>
          </a:xfrm>
          <a:prstGeom prst="rect">
            <a:avLst/>
          </a:prstGeom>
        </p:spPr>
      </p:pic>
    </p:spTree>
    <p:extLst>
      <p:ext uri="{BB962C8B-B14F-4D97-AF65-F5344CB8AC3E}">
        <p14:creationId xmlns:p14="http://schemas.microsoft.com/office/powerpoint/2010/main" val="871149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99969" y="1672027"/>
            <a:ext cx="11711730" cy="4791782"/>
          </a:xfrm>
        </p:spPr>
        <p:txBody>
          <a:bodyPr>
            <a:normAutofit/>
          </a:bodyPr>
          <a:lstStyle/>
          <a:p>
            <a:pPr marL="0" indent="0">
              <a:buNone/>
            </a:pPr>
            <a:r>
              <a:rPr lang="en-US" sz="2400" b="1" dirty="0">
                <a:solidFill>
                  <a:schemeClr val="accent2"/>
                </a:solidFill>
              </a:rPr>
              <a:t>Machine Learning Modeling</a:t>
            </a:r>
          </a:p>
          <a:p>
            <a:pPr marL="0" indent="0">
              <a:buNone/>
            </a:pPr>
            <a:r>
              <a:rPr lang="en-US" sz="2400" dirty="0"/>
              <a:t>Functions from the Scikit-learn library were also used to create machine learning models.</a:t>
            </a:r>
          </a:p>
          <a:p>
            <a:pPr marL="0" indent="0">
              <a:buNone/>
            </a:pPr>
            <a:r>
              <a:rPr lang="en-US" sz="2400" dirty="0"/>
              <a:t>The machine learning prediction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3174" y="5478012"/>
            <a:ext cx="2418826" cy="124725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5" y="818311"/>
            <a:ext cx="595777"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Tree>
    <p:extLst>
      <p:ext uri="{BB962C8B-B14F-4D97-AF65-F5344CB8AC3E}">
        <p14:creationId xmlns:p14="http://schemas.microsoft.com/office/powerpoint/2010/main" val="34825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46568" y="1765087"/>
            <a:ext cx="11337960" cy="4551823"/>
          </a:xfrm>
        </p:spPr>
        <p:txBody>
          <a:bodyPr>
            <a:normAutofit/>
          </a:bodyPr>
          <a:lstStyle/>
          <a:p>
            <a:pPr marL="0" indent="0">
              <a:buNone/>
            </a:pPr>
            <a:r>
              <a:rPr lang="en-US" sz="2400" b="1" dirty="0"/>
              <a:t>The results of the analysis were grouped into 5 parts: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pPr marL="0" indent="0">
              <a:buNone/>
            </a:pPr>
            <a:endParaRPr lang="en-US" sz="2400" dirty="0"/>
          </a:p>
          <a:p>
            <a:pPr marL="0" indent="0">
              <a:buNone/>
            </a:pPr>
            <a:r>
              <a:rPr lang="en-US" sz="2000" dirty="0"/>
              <a:t>The target variable was Outcome with class </a:t>
            </a:r>
            <a:r>
              <a:rPr lang="en-US" sz="2000" b="1" dirty="0"/>
              <a:t>0</a:t>
            </a:r>
            <a:r>
              <a:rPr lang="en-US" sz="2000" dirty="0"/>
              <a:t> represents a failed launch outcome while class </a:t>
            </a:r>
            <a:r>
              <a:rPr lang="en-US" sz="2000" b="1" dirty="0"/>
              <a:t>1</a:t>
            </a:r>
            <a:r>
              <a:rPr lang="en-US" sz="2000" dirty="0"/>
              <a:t> represents a successful launch outcome.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pic>
        <p:nvPicPr>
          <p:cNvPr id="7" name="Picture 6">
            <a:extLst>
              <a:ext uri="{FF2B5EF4-FFF2-40B4-BE49-F238E27FC236}">
                <a16:creationId xmlns:a16="http://schemas.microsoft.com/office/drawing/2014/main" id="{DC0A86A0-1D36-8BB4-504A-DC717D7B81F0}"/>
              </a:ext>
            </a:extLst>
          </p:cNvPr>
          <p:cNvPicPr>
            <a:picLocks noChangeAspect="1"/>
          </p:cNvPicPr>
          <p:nvPr/>
        </p:nvPicPr>
        <p:blipFill>
          <a:blip r:embed="rId2"/>
          <a:stretch>
            <a:fillRect/>
          </a:stretch>
        </p:blipFill>
        <p:spPr>
          <a:xfrm>
            <a:off x="234319" y="5548058"/>
            <a:ext cx="1946819" cy="1309941"/>
          </a:xfrm>
          <a:prstGeom prst="rect">
            <a:avLst/>
          </a:prstGeom>
        </p:spPr>
      </p:pic>
      <p:pic>
        <p:nvPicPr>
          <p:cNvPr id="8" name="Picture 7">
            <a:extLst>
              <a:ext uri="{FF2B5EF4-FFF2-40B4-BE49-F238E27FC236}">
                <a16:creationId xmlns:a16="http://schemas.microsoft.com/office/drawing/2014/main" id="{011EA2DC-6D19-DCBB-E46C-455E51BE51BF}"/>
              </a:ext>
            </a:extLst>
          </p:cNvPr>
          <p:cNvPicPr>
            <a:picLocks noChangeAspect="1"/>
          </p:cNvPicPr>
          <p:nvPr/>
        </p:nvPicPr>
        <p:blipFill>
          <a:blip r:embed="rId3"/>
          <a:stretch>
            <a:fillRect/>
          </a:stretch>
        </p:blipFill>
        <p:spPr>
          <a:xfrm>
            <a:off x="10260186" y="5663794"/>
            <a:ext cx="1870295" cy="1078467"/>
          </a:xfrm>
          <a:prstGeom prst="rect">
            <a:avLst/>
          </a:prstGeom>
        </p:spPr>
      </p:pic>
    </p:spTree>
    <p:extLst>
      <p:ext uri="{BB962C8B-B14F-4D97-AF65-F5344CB8AC3E}">
        <p14:creationId xmlns:p14="http://schemas.microsoft.com/office/powerpoint/2010/main" val="4293172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99969" y="1668012"/>
            <a:ext cx="10515600" cy="3172854"/>
          </a:xfrm>
        </p:spPr>
        <p:txBody>
          <a:bodyPr>
            <a:normAutofit/>
          </a:bodyPr>
          <a:lstStyle/>
          <a:p>
            <a:pPr marL="0" indent="0">
              <a:buNone/>
            </a:pPr>
            <a:r>
              <a:rPr lang="en-US" sz="2400" b="1" dirty="0">
                <a:solidFill>
                  <a:schemeClr val="accent2"/>
                </a:solidFill>
              </a:rPr>
              <a:t>SQL Query Results:</a:t>
            </a:r>
          </a:p>
          <a:p>
            <a:pPr marL="0" indent="0">
              <a:buNone/>
            </a:pPr>
            <a:r>
              <a:rPr lang="en-US" sz="2000" b="1" i="1" dirty="0"/>
              <a:t>List of unique launch sites in the space mission</a:t>
            </a:r>
          </a:p>
          <a:p>
            <a:endParaRPr lang="en-US" sz="2400" dirty="0"/>
          </a:p>
          <a:p>
            <a:endParaRPr lang="en-US" sz="2400" dirty="0"/>
          </a:p>
          <a:p>
            <a:endParaRPr lang="en-US" sz="2400" dirty="0"/>
          </a:p>
          <a:p>
            <a:endParaRPr lang="en-US" sz="2400" dirty="0"/>
          </a:p>
          <a:p>
            <a:pPr marL="0" indent="0">
              <a:buNone/>
            </a:pPr>
            <a:r>
              <a:rPr lang="en-US" sz="2000" dirty="0"/>
              <a:t>Five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99969" y="5090171"/>
            <a:ext cx="11789328"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272403" y="1668013"/>
            <a:ext cx="11287626" cy="4954736"/>
          </a:xfrm>
        </p:spPr>
        <p:txBody>
          <a:bodyPr>
            <a:normAutofit/>
          </a:bodyPr>
          <a:lstStyle/>
          <a:p>
            <a:pPr marL="0" indent="0">
              <a:buNone/>
            </a:pPr>
            <a:r>
              <a:rPr lang="en-US" sz="2000" b="1" i="1" dirty="0"/>
              <a:t>The total payload mass carried by boosters launched by NASA (CRS)</a:t>
            </a:r>
          </a:p>
          <a:p>
            <a:endParaRPr lang="en-US" sz="2000" i="1" dirty="0"/>
          </a:p>
          <a:p>
            <a:pPr marL="0" indent="0">
              <a:buNone/>
            </a:pPr>
            <a:endParaRPr lang="en-US" sz="2000" dirty="0"/>
          </a:p>
          <a:p>
            <a:pPr marL="0" indent="0">
              <a:buNone/>
            </a:pPr>
            <a:endParaRPr lang="en-US" sz="2000" dirty="0"/>
          </a:p>
          <a:p>
            <a:pPr marL="0" indent="0">
              <a:buNone/>
            </a:pPr>
            <a:r>
              <a:rPr lang="en-US" sz="2000" b="1" i="1" dirty="0"/>
              <a:t>The average payload mass carried by booster version F9 v1.1</a:t>
            </a:r>
          </a:p>
          <a:p>
            <a:endParaRPr lang="en-US" sz="2000" dirty="0"/>
          </a:p>
          <a:p>
            <a:pPr marL="0" indent="0">
              <a:buNone/>
            </a:pPr>
            <a:endParaRPr lang="en-US" sz="2000" dirty="0"/>
          </a:p>
          <a:p>
            <a:pPr marL="0" indent="0">
              <a:buNone/>
            </a:pPr>
            <a:r>
              <a:rPr lang="en-US" sz="2000" b="1" i="1" dirty="0"/>
              <a:t>The date when the first successful landing outcome in ground pad was achieved</a:t>
            </a:r>
          </a:p>
          <a:p>
            <a:pPr marL="0" indent="0">
              <a:buNone/>
            </a:pPr>
            <a:endParaRPr lang="en-US" sz="20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SQL (EDA with SQL): Payload Mass Carried by Boosters </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959486" y="2180115"/>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457836" y="3642836"/>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636316" y="5288866"/>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83859" y="1765087"/>
            <a:ext cx="11778842" cy="4822001"/>
          </a:xfrm>
        </p:spPr>
        <p:txBody>
          <a:bodyPr>
            <a:normAutofit/>
          </a:bodyPr>
          <a:lstStyle/>
          <a:p>
            <a:pPr marL="0" indent="0">
              <a:buNone/>
            </a:pPr>
            <a:r>
              <a:rPr lang="en-US" sz="2000" b="1" i="1" dirty="0"/>
              <a:t>List of boosters which have success in drone ship and have payload mass greater than 4000 but less than 6000</a:t>
            </a:r>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b="1" i="1" dirty="0"/>
          </a:p>
          <a:p>
            <a:pPr marL="0" indent="0">
              <a:buNone/>
            </a:pPr>
            <a:r>
              <a:rPr lang="en-US" sz="2000" b="1" i="1"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SQL (EDA with SQL): Boosters and Payload Mass </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869542" y="236944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363756" y="5696789"/>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759248" y="609321"/>
            <a:ext cx="3493970" cy="82912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Franklin Gothic Book" panose="020B0503020102020204" pitchFamily="34" charset="0"/>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528465" y="1679566"/>
            <a:ext cx="10515600" cy="45691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3600" b="1" dirty="0">
                <a:solidFill>
                  <a:schemeClr val="bg1"/>
                </a:solidFill>
                <a:latin typeface="Franklin Gothic Book" panose="020B0503020102020204" pitchFamily="34" charset="0"/>
              </a:rPr>
              <a:t>Executive Summary</a:t>
            </a:r>
          </a:p>
          <a:p>
            <a:pPr marL="342900" indent="-342900" algn="l">
              <a:buFont typeface="Arial" panose="020B0604020202020204" pitchFamily="34" charset="0"/>
              <a:buChar char="•"/>
            </a:pPr>
            <a:r>
              <a:rPr lang="en-US" sz="3600" b="1" dirty="0">
                <a:solidFill>
                  <a:schemeClr val="bg1"/>
                </a:solidFill>
                <a:latin typeface="Franklin Gothic Book" panose="020B0503020102020204" pitchFamily="34" charset="0"/>
              </a:rPr>
              <a:t>Introduction</a:t>
            </a:r>
          </a:p>
          <a:p>
            <a:pPr marL="342900" indent="-342900" algn="l">
              <a:buFont typeface="Arial" panose="020B0604020202020204" pitchFamily="34" charset="0"/>
              <a:buChar char="•"/>
            </a:pPr>
            <a:r>
              <a:rPr lang="en-US" sz="3600" b="1" dirty="0">
                <a:solidFill>
                  <a:schemeClr val="bg1"/>
                </a:solidFill>
                <a:latin typeface="Franklin Gothic Book" panose="020B0503020102020204" pitchFamily="34" charset="0"/>
              </a:rPr>
              <a:t>Methodology</a:t>
            </a:r>
          </a:p>
          <a:p>
            <a:pPr marL="342900" indent="-342900" algn="l">
              <a:buFont typeface="Arial" panose="020B0604020202020204" pitchFamily="34" charset="0"/>
              <a:buChar char="•"/>
            </a:pPr>
            <a:r>
              <a:rPr lang="en-US" sz="3600" b="1" dirty="0">
                <a:solidFill>
                  <a:schemeClr val="bg1"/>
                </a:solidFill>
                <a:latin typeface="Franklin Gothic Book" panose="020B0503020102020204" pitchFamily="34" charset="0"/>
              </a:rPr>
              <a:t>Results</a:t>
            </a:r>
          </a:p>
          <a:p>
            <a:pPr marL="342900" indent="-342900" algn="l">
              <a:buFont typeface="Arial" panose="020B0604020202020204" pitchFamily="34" charset="0"/>
              <a:buChar char="•"/>
            </a:pPr>
            <a:r>
              <a:rPr lang="en-US" sz="3600" b="1" dirty="0">
                <a:solidFill>
                  <a:schemeClr val="bg1"/>
                </a:solidFill>
                <a:latin typeface="Franklin Gothic Book" panose="020B0503020102020204" pitchFamily="34" charset="0"/>
              </a:rPr>
              <a:t>Discussion </a:t>
            </a:r>
          </a:p>
          <a:p>
            <a:pPr marL="342900" indent="-342900" algn="l">
              <a:buFont typeface="Arial" panose="020B0604020202020204" pitchFamily="34" charset="0"/>
              <a:buChar char="•"/>
            </a:pPr>
            <a:r>
              <a:rPr lang="en-US" sz="3600" b="1" dirty="0">
                <a:solidFill>
                  <a:schemeClr val="bg1"/>
                </a:solidFill>
                <a:latin typeface="Franklin Gothic Book" panose="020B0503020102020204" pitchFamily="34" charset="0"/>
              </a:rPr>
              <a:t>Conclusion</a:t>
            </a:r>
          </a:p>
          <a:p>
            <a:pPr marL="342900" indent="-342900" algn="l">
              <a:buFont typeface="Arial" panose="020B0604020202020204" pitchFamily="34" charset="0"/>
              <a:buChar char="•"/>
            </a:pPr>
            <a:r>
              <a:rPr lang="en-US" sz="3600" b="1" dirty="0">
                <a:solidFill>
                  <a:schemeClr val="bg1"/>
                </a:solidFill>
                <a:latin typeface="Franklin Gothic Book" panose="020B0503020102020204" pitchFamily="34" charset="0"/>
              </a:rPr>
              <a:t>Appendix</a:t>
            </a:r>
            <a:endParaRPr lang="en-US" sz="2800" b="1" dirty="0">
              <a:solidFill>
                <a:schemeClr val="bg1"/>
              </a:solidFill>
              <a:latin typeface="Franklin Gothic Book" panose="020B0503020102020204" pitchFamily="34" charset="0"/>
            </a:endParaRPr>
          </a:p>
        </p:txBody>
      </p:sp>
      <p:pic>
        <p:nvPicPr>
          <p:cNvPr id="2" name="Picture 1">
            <a:extLst>
              <a:ext uri="{FF2B5EF4-FFF2-40B4-BE49-F238E27FC236}">
                <a16:creationId xmlns:a16="http://schemas.microsoft.com/office/drawing/2014/main" id="{20ABEFFA-1B80-7FAF-0B02-06DD8011A938}"/>
              </a:ext>
            </a:extLst>
          </p:cNvPr>
          <p:cNvPicPr>
            <a:picLocks noChangeAspect="1"/>
          </p:cNvPicPr>
          <p:nvPr/>
        </p:nvPicPr>
        <p:blipFill>
          <a:blip r:embed="rId3"/>
          <a:stretch>
            <a:fillRect/>
          </a:stretch>
        </p:blipFill>
        <p:spPr>
          <a:xfrm>
            <a:off x="9747610" y="609321"/>
            <a:ext cx="1859441" cy="829128"/>
          </a:xfrm>
          <a:prstGeom prst="rect">
            <a:avLst/>
          </a:prstGeom>
        </p:spPr>
      </p:pic>
      <p:pic>
        <p:nvPicPr>
          <p:cNvPr id="3" name="Picture 2">
            <a:extLst>
              <a:ext uri="{FF2B5EF4-FFF2-40B4-BE49-F238E27FC236}">
                <a16:creationId xmlns:a16="http://schemas.microsoft.com/office/drawing/2014/main" id="{BB235CD9-E6D7-1F28-9EE0-851FE9F50FD0}"/>
              </a:ext>
            </a:extLst>
          </p:cNvPr>
          <p:cNvPicPr>
            <a:picLocks noChangeAspect="1"/>
          </p:cNvPicPr>
          <p:nvPr/>
        </p:nvPicPr>
        <p:blipFill>
          <a:blip r:embed="rId4"/>
          <a:stretch>
            <a:fillRect/>
          </a:stretch>
        </p:blipFill>
        <p:spPr>
          <a:xfrm>
            <a:off x="9278176" y="5810736"/>
            <a:ext cx="2798307" cy="1079086"/>
          </a:xfrm>
          <a:prstGeom prst="rect">
            <a:avLst/>
          </a:prstGeom>
        </p:spPr>
      </p:pic>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418751" y="1668012"/>
            <a:ext cx="11325836" cy="4888857"/>
          </a:xfrm>
        </p:spPr>
        <p:txBody>
          <a:bodyPr>
            <a:normAutofit/>
          </a:bodyPr>
          <a:lstStyle/>
          <a:p>
            <a:pPr marL="0" indent="0">
              <a:buNone/>
            </a:pPr>
            <a:r>
              <a:rPr lang="en-US" sz="2000" b="1" i="1" dirty="0"/>
              <a:t>List of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SQL (EDA with SQL): Booster Versions with Maximum Payload Mass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2556370" y="2313553"/>
            <a:ext cx="1722015" cy="4243315"/>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58724" y="1598413"/>
            <a:ext cx="11144075" cy="5202642"/>
          </a:xfrm>
        </p:spPr>
        <p:txBody>
          <a:bodyPr>
            <a:normAutofit/>
          </a:bodyPr>
          <a:lstStyle/>
          <a:p>
            <a:pPr marL="0" indent="0">
              <a:buNone/>
            </a:pPr>
            <a:r>
              <a:rPr lang="en-MY" sz="2000" b="1" i="1" dirty="0"/>
              <a:t>Failed landing outcomes in drone ship, their booster versions, and launch site names for in year 2015</a:t>
            </a:r>
          </a:p>
          <a:p>
            <a:endParaRPr lang="en-MY" sz="2000" dirty="0"/>
          </a:p>
          <a:p>
            <a:pPr marL="0" indent="0">
              <a:buNone/>
            </a:pPr>
            <a:endParaRPr lang="en-MY" sz="2000" dirty="0"/>
          </a:p>
          <a:p>
            <a:pPr marL="0" indent="0">
              <a:buNone/>
            </a:pPr>
            <a:endParaRPr lang="en-MY" sz="2000" dirty="0"/>
          </a:p>
          <a:p>
            <a:pPr marL="0" indent="0">
              <a:buNone/>
            </a:pPr>
            <a:endParaRPr lang="en-MY" sz="2000" dirty="0"/>
          </a:p>
          <a:p>
            <a:pPr marL="0" indent="0">
              <a:buNone/>
            </a:pPr>
            <a:r>
              <a:rPr lang="en-MY" sz="2000" b="1" i="1" dirty="0"/>
              <a:t>Count of landing outcomes between the date 2010-06-04 and 2017-03-20, in descending order</a:t>
            </a:r>
            <a:br>
              <a:rPr lang="en-MY" sz="2400" b="1" i="1" dirty="0"/>
            </a:br>
            <a:endParaRPr lang="en-MY" sz="2400" b="1" i="1"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  </a:t>
            </a: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SQL (EDA with SQL): Failed Landing Outcomes and Dates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3672105" y="2235398"/>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4346489" y="4378052"/>
            <a:ext cx="2367427" cy="2178817"/>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42612" y="1666974"/>
            <a:ext cx="11789329" cy="5058291"/>
          </a:xfrm>
        </p:spPr>
        <p:txBody>
          <a:bodyPr>
            <a:normAutofit/>
          </a:bodyPr>
          <a:lstStyle/>
          <a:p>
            <a:pPr marL="0" indent="0">
              <a:buNone/>
            </a:pPr>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EDA Visualization: Flight Number and Launch Site</a:t>
            </a:r>
          </a:p>
          <a:p>
            <a:pPr>
              <a:spcBef>
                <a:spcPts val="500"/>
              </a:spcBef>
            </a:pPr>
            <a:endParaRPr lang="en-US" sz="3400" b="1" dirty="0">
              <a:solidFill>
                <a:schemeClr val="bg1"/>
              </a:solidFill>
              <a:latin typeface="Tw Cen MT Condensed" panose="020B0606020104020203" pitchFamily="34" charset="77"/>
            </a:endParaRPr>
          </a:p>
        </p:txBody>
      </p:sp>
      <p:sp>
        <p:nvSpPr>
          <p:cNvPr id="7" name="Oval 6">
            <a:extLst>
              <a:ext uri="{FF2B5EF4-FFF2-40B4-BE49-F238E27FC236}">
                <a16:creationId xmlns:a16="http://schemas.microsoft.com/office/drawing/2014/main" id="{02B63748-5F71-8A45-9D9F-EE2C76A34E0D}"/>
              </a:ext>
            </a:extLst>
          </p:cNvPr>
          <p:cNvSpPr/>
          <p:nvPr/>
        </p:nvSpPr>
        <p:spPr>
          <a:xfrm>
            <a:off x="956186" y="666593"/>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60058" y="2105477"/>
            <a:ext cx="6216243" cy="3498369"/>
          </a:xfrm>
          <a:prstGeom prst="rect">
            <a:avLst/>
          </a:prstGeom>
        </p:spPr>
      </p:pic>
      <p:sp>
        <p:nvSpPr>
          <p:cNvPr id="10" name="Content Placeholder 2">
            <a:extLst>
              <a:ext uri="{FF2B5EF4-FFF2-40B4-BE49-F238E27FC236}">
                <a16:creationId xmlns:a16="http://schemas.microsoft.com/office/drawing/2014/main" id="{D270CF44-1556-1CFD-295F-D3A2B58AEEC2}"/>
              </a:ext>
            </a:extLst>
          </p:cNvPr>
          <p:cNvSpPr txBox="1">
            <a:spLocks/>
          </p:cNvSpPr>
          <p:nvPr/>
        </p:nvSpPr>
        <p:spPr>
          <a:xfrm>
            <a:off x="6719582" y="2365694"/>
            <a:ext cx="5329805" cy="2825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2"/>
                </a:solidFill>
              </a:rPr>
              <a:t>Observation</a:t>
            </a:r>
          </a:p>
          <a:p>
            <a:pPr lvl="1">
              <a:lnSpc>
                <a:spcPct val="100000"/>
              </a:lnSpc>
            </a:pPr>
            <a:r>
              <a:rPr lang="en-US" sz="2000" dirty="0"/>
              <a:t>Success rates (</a:t>
            </a:r>
            <a:r>
              <a:rPr lang="en-US" sz="2000" b="1" i="1" dirty="0"/>
              <a:t>Class=1</a:t>
            </a:r>
            <a:r>
              <a:rPr lang="en-US" sz="2000" dirty="0"/>
              <a:t>) increases as the number of flights increase</a:t>
            </a:r>
          </a:p>
          <a:p>
            <a:pPr lvl="1">
              <a:lnSpc>
                <a:spcPct val="100000"/>
              </a:lnSpc>
            </a:pPr>
            <a:r>
              <a:rPr lang="en-US" sz="2000" dirty="0"/>
              <a:t>For launch site ‘KSC LC 39A’, it takes at least approximately 25 launches before a first successful launch. </a:t>
            </a:r>
          </a:p>
        </p:txBody>
      </p:sp>
    </p:spTree>
    <p:extLst>
      <p:ext uri="{BB962C8B-B14F-4D97-AF65-F5344CB8AC3E}">
        <p14:creationId xmlns:p14="http://schemas.microsoft.com/office/powerpoint/2010/main" val="2817786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70167" y="1700530"/>
            <a:ext cx="10515600" cy="5094553"/>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EDA with Visualization: Relationship Between Payload Mass and Launch Site</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176168" y="2453127"/>
            <a:ext cx="5838057" cy="3222016"/>
          </a:xfrm>
          <a:prstGeom prst="rect">
            <a:avLst/>
          </a:prstGeom>
        </p:spPr>
      </p:pic>
      <p:sp>
        <p:nvSpPr>
          <p:cNvPr id="10" name="Content Placeholder 2">
            <a:extLst>
              <a:ext uri="{FF2B5EF4-FFF2-40B4-BE49-F238E27FC236}">
                <a16:creationId xmlns:a16="http://schemas.microsoft.com/office/drawing/2014/main" id="{5355F887-E846-DC98-9189-938A4949A116}"/>
              </a:ext>
            </a:extLst>
          </p:cNvPr>
          <p:cNvSpPr txBox="1">
            <a:spLocks/>
          </p:cNvSpPr>
          <p:nvPr/>
        </p:nvSpPr>
        <p:spPr>
          <a:xfrm>
            <a:off x="6177777" y="2242844"/>
            <a:ext cx="5838055" cy="3642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2"/>
                </a:solidFill>
              </a:rPr>
              <a:t>Observation</a:t>
            </a:r>
          </a:p>
          <a:p>
            <a:pPr lvl="1">
              <a:lnSpc>
                <a:spcPct val="100000"/>
              </a:lnSpc>
            </a:pPr>
            <a:r>
              <a:rPr lang="en-US" sz="2000" dirty="0"/>
              <a:t>For launch site ‘VAFB SLC 4E’, it appears   there is no rockets launched for payload greater than 10,000 kg</a:t>
            </a:r>
          </a:p>
          <a:p>
            <a:pPr lvl="1">
              <a:lnSpc>
                <a:spcPct val="100000"/>
              </a:lnSpc>
            </a:pPr>
            <a:r>
              <a:rPr lang="en-US" sz="2000" dirty="0"/>
              <a:t> The proportion of successful launch (</a:t>
            </a:r>
            <a:r>
              <a:rPr lang="en-US" sz="2000" b="1" i="1" dirty="0"/>
              <a:t>Class=1</a:t>
            </a:r>
            <a:r>
              <a:rPr lang="en-US" sz="2000" dirty="0"/>
              <a:t>) increases for launch site ‘VAFB SLC 4E’ as the payload mass increases</a:t>
            </a:r>
          </a:p>
          <a:p>
            <a:pPr lvl="1">
              <a:lnSpc>
                <a:spcPct val="100000"/>
              </a:lnSpc>
            </a:pPr>
            <a:r>
              <a:rPr lang="en-US" sz="2000" dirty="0"/>
              <a:t> There is little or no correlation or pattern between launch site and payload mass</a:t>
            </a:r>
          </a:p>
        </p:txBody>
      </p:sp>
    </p:spTree>
    <p:extLst>
      <p:ext uri="{BB962C8B-B14F-4D97-AF65-F5344CB8AC3E}">
        <p14:creationId xmlns:p14="http://schemas.microsoft.com/office/powerpoint/2010/main" val="2337338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33525" y="1514997"/>
            <a:ext cx="11626634" cy="5210268"/>
          </a:xfrm>
        </p:spPr>
        <p:txBody>
          <a:bodyPr>
            <a:normAutofit/>
          </a:bodyPr>
          <a:lstStyle/>
          <a:p>
            <a:pPr marL="0" indent="0">
              <a:buNone/>
            </a:pPr>
            <a:r>
              <a:rPr lang="en-MY" sz="2400" b="1" i="1" dirty="0"/>
              <a:t>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EDA with Visualization: Success Rate and Orbit Type</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pic>
        <p:nvPicPr>
          <p:cNvPr id="8" name="Picture 7">
            <a:extLst>
              <a:ext uri="{FF2B5EF4-FFF2-40B4-BE49-F238E27FC236}">
                <a16:creationId xmlns:a16="http://schemas.microsoft.com/office/drawing/2014/main" id="{413905FF-925B-5005-1E95-D9E597845753}"/>
              </a:ext>
            </a:extLst>
          </p:cNvPr>
          <p:cNvPicPr>
            <a:picLocks noChangeAspect="1"/>
          </p:cNvPicPr>
          <p:nvPr/>
        </p:nvPicPr>
        <p:blipFill rotWithShape="1">
          <a:blip r:embed="rId2"/>
          <a:srcRect l="1850" t="2019" r="1061"/>
          <a:stretch/>
        </p:blipFill>
        <p:spPr>
          <a:xfrm>
            <a:off x="431841" y="2016796"/>
            <a:ext cx="6707190" cy="3326207"/>
          </a:xfrm>
          <a:prstGeom prst="rect">
            <a:avLst/>
          </a:prstGeom>
        </p:spPr>
      </p:pic>
      <p:sp>
        <p:nvSpPr>
          <p:cNvPr id="12" name="Content Placeholder 2">
            <a:extLst>
              <a:ext uri="{FF2B5EF4-FFF2-40B4-BE49-F238E27FC236}">
                <a16:creationId xmlns:a16="http://schemas.microsoft.com/office/drawing/2014/main" id="{0A77AE67-D551-9BBB-8A4A-566AE0BFE8B1}"/>
              </a:ext>
            </a:extLst>
          </p:cNvPr>
          <p:cNvSpPr txBox="1">
            <a:spLocks/>
          </p:cNvSpPr>
          <p:nvPr/>
        </p:nvSpPr>
        <p:spPr>
          <a:xfrm>
            <a:off x="670167" y="5545123"/>
            <a:ext cx="10817150" cy="1127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2"/>
                </a:solidFill>
              </a:rPr>
              <a:t>Observation</a:t>
            </a:r>
          </a:p>
          <a:p>
            <a:pPr lvl="1">
              <a:lnSpc>
                <a:spcPct val="100000"/>
              </a:lnSpc>
            </a:pPr>
            <a:r>
              <a:rPr lang="en-US" sz="2000" dirty="0"/>
              <a:t>Orbits ES-LI, GEO, HEO, and SSO have the highest success rates whereas GTO orbit has the least success rate.</a:t>
            </a:r>
          </a:p>
        </p:txBody>
      </p:sp>
    </p:spTree>
    <p:extLst>
      <p:ext uri="{BB962C8B-B14F-4D97-AF65-F5344CB8AC3E}">
        <p14:creationId xmlns:p14="http://schemas.microsoft.com/office/powerpoint/2010/main" val="729672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209724" y="1675363"/>
            <a:ext cx="11543251" cy="5049902"/>
          </a:xfrm>
        </p:spPr>
        <p:txBody>
          <a:bodyPr>
            <a:normAutofit/>
          </a:bodyPr>
          <a:lstStyle/>
          <a:p>
            <a:pPr marL="0" indent="0">
              <a:buNone/>
            </a:pPr>
            <a:r>
              <a:rPr lang="en-MY" sz="2400" b="1" i="1" dirty="0"/>
              <a:t>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EDA with Visualization: Flight Number and Orbit Type</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956186" y="2149532"/>
            <a:ext cx="6128654" cy="2889303"/>
          </a:xfrm>
          <a:prstGeom prst="rect">
            <a:avLst/>
          </a:prstGeom>
        </p:spPr>
      </p:pic>
      <p:sp>
        <p:nvSpPr>
          <p:cNvPr id="10" name="Content Placeholder 2">
            <a:extLst>
              <a:ext uri="{FF2B5EF4-FFF2-40B4-BE49-F238E27FC236}">
                <a16:creationId xmlns:a16="http://schemas.microsoft.com/office/drawing/2014/main" id="{616F1235-4BA1-0A41-DDCB-D52A6CA3BC22}"/>
              </a:ext>
            </a:extLst>
          </p:cNvPr>
          <p:cNvSpPr txBox="1">
            <a:spLocks/>
          </p:cNvSpPr>
          <p:nvPr/>
        </p:nvSpPr>
        <p:spPr>
          <a:xfrm>
            <a:off x="670167" y="5182637"/>
            <a:ext cx="10817150" cy="149047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2"/>
                </a:solidFill>
              </a:rPr>
              <a:t>Observation</a:t>
            </a:r>
          </a:p>
          <a:p>
            <a:pPr lvl="1">
              <a:lnSpc>
                <a:spcPct val="100000"/>
              </a:lnSpc>
            </a:pPr>
            <a:r>
              <a:rPr lang="en-US" sz="2000" dirty="0"/>
              <a:t>Orbit VLEO first successful landing (</a:t>
            </a:r>
            <a:r>
              <a:rPr lang="en-US" sz="2000" b="1" i="1" dirty="0"/>
              <a:t>class=1</a:t>
            </a:r>
            <a:r>
              <a:rPr lang="en-US" sz="2000" dirty="0"/>
              <a:t>) doesn’t occur until 60+ number of flights</a:t>
            </a:r>
          </a:p>
          <a:p>
            <a:pPr lvl="1">
              <a:lnSpc>
                <a:spcPct val="100000"/>
              </a:lnSpc>
            </a:pPr>
            <a:r>
              <a:rPr lang="en-US" sz="2000" dirty="0"/>
              <a:t>For most orbits (LEO, ISS, PO, SSO, MEO, VLEO) successful landing rates appear to increase with flight numbers</a:t>
            </a:r>
          </a:p>
          <a:p>
            <a:pPr lvl="1">
              <a:lnSpc>
                <a:spcPct val="100000"/>
              </a:lnSpc>
            </a:pPr>
            <a:r>
              <a:rPr lang="en-US" sz="2000" dirty="0"/>
              <a:t>It looks like there is no relationship between flight number and orbit for GTO</a:t>
            </a:r>
          </a:p>
        </p:txBody>
      </p:sp>
    </p:spTree>
    <p:extLst>
      <p:ext uri="{BB962C8B-B14F-4D97-AF65-F5344CB8AC3E}">
        <p14:creationId xmlns:p14="http://schemas.microsoft.com/office/powerpoint/2010/main" val="1488575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427140" y="1668012"/>
            <a:ext cx="11764860" cy="5057253"/>
          </a:xfrm>
        </p:spPr>
        <p:txBody>
          <a:bodyPr>
            <a:normAutofit/>
          </a:bodyPr>
          <a:lstStyle/>
          <a:p>
            <a:pPr marL="0" indent="0">
              <a:buNone/>
            </a:pPr>
            <a:r>
              <a:rPr lang="en-MY" sz="2400" b="1" i="1" dirty="0"/>
              <a:t>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accent2"/>
                </a:solidFill>
                <a:latin typeface="Tw Cen MT Condensed" panose="020B0606020104020203" pitchFamily="34" charset="77"/>
              </a:rPr>
              <a:t>       EDA with Visualization: Payload Mass and Orbit Type</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670168" y="2009290"/>
            <a:ext cx="6586310" cy="3309330"/>
          </a:xfrm>
          <a:prstGeom prst="rect">
            <a:avLst/>
          </a:prstGeom>
        </p:spPr>
      </p:pic>
      <p:sp>
        <p:nvSpPr>
          <p:cNvPr id="10" name="Content Placeholder 2">
            <a:extLst>
              <a:ext uri="{FF2B5EF4-FFF2-40B4-BE49-F238E27FC236}">
                <a16:creationId xmlns:a16="http://schemas.microsoft.com/office/drawing/2014/main" id="{E32CB1BA-C76D-4BF0-B6D2-E63D999684E1}"/>
              </a:ext>
            </a:extLst>
          </p:cNvPr>
          <p:cNvSpPr txBox="1">
            <a:spLocks/>
          </p:cNvSpPr>
          <p:nvPr/>
        </p:nvSpPr>
        <p:spPr>
          <a:xfrm>
            <a:off x="742879" y="5463887"/>
            <a:ext cx="10817150" cy="13674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2"/>
                </a:solidFill>
              </a:rPr>
              <a:t>Observation</a:t>
            </a:r>
          </a:p>
          <a:p>
            <a:pPr lvl="1">
              <a:lnSpc>
                <a:spcPct val="100000"/>
              </a:lnSpc>
            </a:pPr>
            <a:r>
              <a:rPr lang="en-US" sz="2000" dirty="0"/>
              <a:t> Successful landing rates (</a:t>
            </a:r>
            <a:r>
              <a:rPr lang="en-US" sz="2000" b="1" i="1" dirty="0"/>
              <a:t>Class=1</a:t>
            </a:r>
            <a:r>
              <a:rPr lang="en-US" sz="2000" dirty="0"/>
              <a:t>) appears to be slightly increased with pay load for orbits LEO, ISS, PO, and SSO</a:t>
            </a:r>
          </a:p>
          <a:p>
            <a:pPr marL="457200" lvl="1" indent="0">
              <a:lnSpc>
                <a:spcPct val="100000"/>
              </a:lnSpc>
              <a:buNone/>
            </a:pPr>
            <a:endParaRPr lang="en-US" sz="900" dirty="0"/>
          </a:p>
          <a:p>
            <a:pPr lvl="1">
              <a:lnSpc>
                <a:spcPct val="100000"/>
              </a:lnSpc>
            </a:pPr>
            <a:r>
              <a:rPr lang="en-US" sz="2000" dirty="0"/>
              <a:t>For GEO orbit, there is no clear pattern between payload and orbit for successful or unsuccessful landing</a:t>
            </a:r>
          </a:p>
        </p:txBody>
      </p:sp>
    </p:spTree>
    <p:extLst>
      <p:ext uri="{BB962C8B-B14F-4D97-AF65-F5344CB8AC3E}">
        <p14:creationId xmlns:p14="http://schemas.microsoft.com/office/powerpoint/2010/main" val="1883061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435528" y="1597375"/>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EDA with Visualization: Launch success yearly trend  (2010-2020) </a:t>
            </a:r>
          </a:p>
        </p:txBody>
      </p:sp>
      <p:sp>
        <p:nvSpPr>
          <p:cNvPr id="7" name="Oval 6">
            <a:extLst>
              <a:ext uri="{FF2B5EF4-FFF2-40B4-BE49-F238E27FC236}">
                <a16:creationId xmlns:a16="http://schemas.microsoft.com/office/drawing/2014/main" id="{02B63748-5F71-8A45-9D9F-EE2C76A34E0D}"/>
              </a:ext>
            </a:extLst>
          </p:cNvPr>
          <p:cNvSpPr/>
          <p:nvPr/>
        </p:nvSpPr>
        <p:spPr>
          <a:xfrm>
            <a:off x="956185" y="818311"/>
            <a:ext cx="612555"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76660" y="2394232"/>
            <a:ext cx="5453543" cy="3211034"/>
          </a:xfrm>
          <a:prstGeom prst="rect">
            <a:avLst/>
          </a:prstGeom>
        </p:spPr>
      </p:pic>
      <p:sp>
        <p:nvSpPr>
          <p:cNvPr id="10" name="Content Placeholder 2">
            <a:extLst>
              <a:ext uri="{FF2B5EF4-FFF2-40B4-BE49-F238E27FC236}">
                <a16:creationId xmlns:a16="http://schemas.microsoft.com/office/drawing/2014/main" id="{75B744C9-B6D8-C8EC-3892-C4B4CE4CCAAC}"/>
              </a:ext>
            </a:extLst>
          </p:cNvPr>
          <p:cNvSpPr txBox="1">
            <a:spLocks/>
          </p:cNvSpPr>
          <p:nvPr/>
        </p:nvSpPr>
        <p:spPr>
          <a:xfrm>
            <a:off x="5674453" y="1997439"/>
            <a:ext cx="6440887" cy="3992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2"/>
                </a:solidFill>
              </a:rPr>
              <a:t>Observation</a:t>
            </a:r>
          </a:p>
          <a:p>
            <a:pPr lvl="1">
              <a:lnSpc>
                <a:spcPct val="100000"/>
              </a:lnSpc>
            </a:pPr>
            <a:r>
              <a:rPr lang="en-US" sz="2000" dirty="0"/>
              <a:t>Success rate (</a:t>
            </a:r>
            <a:r>
              <a:rPr lang="en-US" sz="2000" b="1" i="1" dirty="0"/>
              <a:t>Class=1</a:t>
            </a:r>
            <a:r>
              <a:rPr lang="en-US" sz="2000" dirty="0"/>
              <a:t>) increased by about 80% between 2013 and 2020</a:t>
            </a:r>
          </a:p>
          <a:p>
            <a:pPr marL="457200" lvl="1" indent="0">
              <a:lnSpc>
                <a:spcPct val="100000"/>
              </a:lnSpc>
              <a:buNone/>
            </a:pPr>
            <a:endParaRPr lang="en-US" sz="2000" dirty="0"/>
          </a:p>
          <a:p>
            <a:pPr lvl="1">
              <a:lnSpc>
                <a:spcPct val="100000"/>
              </a:lnSpc>
            </a:pPr>
            <a:r>
              <a:rPr lang="en-US" sz="2000" dirty="0"/>
              <a:t>Success rates was virtually the same between 2010 to 2013 and between 2014 to 2015.</a:t>
            </a:r>
          </a:p>
          <a:p>
            <a:pPr marL="457200" lvl="1" indent="0">
              <a:lnSpc>
                <a:spcPct val="100000"/>
              </a:lnSpc>
              <a:buNone/>
            </a:pPr>
            <a:endParaRPr lang="en-US" sz="2000" dirty="0"/>
          </a:p>
          <a:p>
            <a:pPr lvl="1">
              <a:lnSpc>
                <a:spcPct val="100000"/>
              </a:lnSpc>
            </a:pPr>
            <a:r>
              <a:rPr lang="en-US" sz="2000" dirty="0"/>
              <a:t>Success rates decreased between 2017 to 2018 and between 2019 to  2020, respectively.</a:t>
            </a:r>
          </a:p>
          <a:p>
            <a:pPr lvl="1">
              <a:lnSpc>
                <a:spcPct val="100000"/>
              </a:lnSpc>
            </a:pPr>
            <a:r>
              <a:rPr lang="en-US" sz="2000" dirty="0"/>
              <a:t>There is a linear (</a:t>
            </a:r>
            <a:r>
              <a:rPr lang="en-US" sz="2000" b="1" i="1" dirty="0"/>
              <a:t>upward trend</a:t>
            </a:r>
            <a:r>
              <a:rPr lang="en-US" sz="2000" dirty="0"/>
              <a:t>) relationship between success rate and year of launch.</a:t>
            </a:r>
          </a:p>
        </p:txBody>
      </p:sp>
    </p:spTree>
    <p:extLst>
      <p:ext uri="{BB962C8B-B14F-4D97-AF65-F5344CB8AC3E}">
        <p14:creationId xmlns:p14="http://schemas.microsoft.com/office/powerpoint/2010/main" val="1468226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360026" y="1692141"/>
            <a:ext cx="11661397" cy="5165859"/>
          </a:xfrm>
        </p:spPr>
        <p:txBody>
          <a:bodyPr>
            <a:normAutofit/>
          </a:bodyPr>
          <a:lstStyle/>
          <a:p>
            <a:pPr marL="0" indent="0">
              <a:buNone/>
            </a:pPr>
            <a:r>
              <a:rPr lang="en-MY" sz="2400" b="1" i="1"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2"/>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Folium: Map of All Space X Falcon 9 Launch Sites  </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576567" y="2106090"/>
            <a:ext cx="10807294" cy="461917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360027" y="1692141"/>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Folium: Map of All Space X Falcon 9 Launch Sites  </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809FBC2D-F4E6-3C03-7AF2-30BC121B9B37}"/>
              </a:ext>
            </a:extLst>
          </p:cNvPr>
          <p:cNvPicPr>
            <a:picLocks noChangeAspect="1"/>
          </p:cNvPicPr>
          <p:nvPr/>
        </p:nvPicPr>
        <p:blipFill>
          <a:blip r:embed="rId2"/>
          <a:stretch>
            <a:fillRect/>
          </a:stretch>
        </p:blipFill>
        <p:spPr>
          <a:xfrm>
            <a:off x="360027" y="2122503"/>
            <a:ext cx="10515599" cy="4602761"/>
          </a:xfrm>
          <a:prstGeom prst="rect">
            <a:avLst/>
          </a:prstGeom>
        </p:spPr>
      </p:pic>
    </p:spTree>
    <p:extLst>
      <p:ext uri="{BB962C8B-B14F-4D97-AF65-F5344CB8AC3E}">
        <p14:creationId xmlns:p14="http://schemas.microsoft.com/office/powerpoint/2010/main" val="791525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331220"/>
            <a:ext cx="11812555" cy="5394045"/>
          </a:xfrm>
        </p:spPr>
        <p:txBody>
          <a:bodyPr>
            <a:normAutofit fontScale="85000" lnSpcReduction="10000"/>
          </a:bodyPr>
          <a:lstStyle/>
          <a:p>
            <a:pPr marL="0" indent="0" algn="just">
              <a:lnSpc>
                <a:spcPct val="120000"/>
              </a:lnSpc>
              <a:buNone/>
            </a:pPr>
            <a:r>
              <a:rPr lang="en-MY" sz="1800" dirty="0"/>
              <a:t>The primary objective of this Capstone Project is to predict if SpaceX Falcon 9 first stage will land successfully using Machine Learning Classification Algorithms. The goal is to analyze Space X Falcon 9 dataset collected from various to help provide insight for decision making.</a:t>
            </a:r>
            <a:endParaRPr lang="en-US" sz="1800" dirty="0"/>
          </a:p>
          <a:p>
            <a:pPr marL="0" indent="0" algn="just">
              <a:lnSpc>
                <a:spcPct val="120000"/>
              </a:lnSpc>
              <a:buNone/>
            </a:pPr>
            <a:r>
              <a:rPr lang="en-US" sz="1800" dirty="0"/>
              <a:t>In order to achieve the above-mentioned objective, the analyst collected using API and Web Scrapping. The data was transformed using Data Wrangling techniques. </a:t>
            </a:r>
          </a:p>
          <a:p>
            <a:pPr marL="0" indent="0" algn="just">
              <a:lnSpc>
                <a:spcPct val="120000"/>
              </a:lnSpc>
              <a:buNone/>
            </a:pPr>
            <a:r>
              <a:rPr lang="en-US" sz="1800" dirty="0"/>
              <a:t>Both descriptive and inferential data analysis was used to help understand and infer from the data. The main analytical tools used for the descriptive analysis was SQL and Python. Interactive visuals such as folium maps, dashboard plotly was built to help analyze launch site proximity. Besides, Machine Learning Classification algorithm was used to predict if the first stage of Falcon 9 will land successfully.</a:t>
            </a:r>
          </a:p>
          <a:p>
            <a:pPr marL="0" indent="0" algn="just">
              <a:lnSpc>
                <a:spcPct val="120000"/>
              </a:lnSpc>
              <a:buNone/>
            </a:pPr>
            <a:endParaRPr lang="en-US" sz="1800" dirty="0"/>
          </a:p>
          <a:p>
            <a:pPr marL="0" indent="0" algn="just">
              <a:lnSpc>
                <a:spcPct val="120000"/>
              </a:lnSpc>
              <a:buNone/>
            </a:pPr>
            <a:r>
              <a:rPr lang="en-US" sz="1800" dirty="0"/>
              <a:t>From the analysis, it was observed that, variable such as launch site have a significant impact with the outcome of the launches (success or failure). </a:t>
            </a:r>
          </a:p>
          <a:p>
            <a:pPr marL="0" indent="0" algn="just">
              <a:lnSpc>
                <a:spcPct val="120000"/>
              </a:lnSpc>
              <a:buNone/>
            </a:pPr>
            <a:r>
              <a:rPr lang="en-US" sz="1800" dirty="0"/>
              <a:t>Besides, Launch Site ‘KSC LC-39A’ recorded the highest launch success rate whereas Launch Site ‘CCAFS SLC- 40’ recorded the lowest launch success rate.</a:t>
            </a:r>
          </a:p>
          <a:p>
            <a:pPr marL="0" indent="0" algn="just">
              <a:lnSpc>
                <a:spcPct val="120000"/>
              </a:lnSpc>
              <a:buNone/>
            </a:pPr>
            <a:r>
              <a:rPr lang="en-US" sz="1800" dirty="0"/>
              <a:t>In addition, Orbits ES-L1, GEO, HEO, and SSO recorded the highest launch success rates whereas orbit GTO the least. Strategically, Lunch sites are located away from the cities and much closer to coastline, railroads, and highways.</a:t>
            </a:r>
          </a:p>
          <a:p>
            <a:pPr marL="0" indent="0" algn="just">
              <a:lnSpc>
                <a:spcPct val="120000"/>
              </a:lnSpc>
              <a:buNone/>
            </a:pPr>
            <a:r>
              <a:rPr lang="en-US" sz="1800" dirty="0"/>
              <a:t>More importantly, the best performing Machine Learning Classification Model was the Decision Tree with an accuracy of about 87.5%. When the models were tested on the test data, the accuracy score was about 83% for all models. Perhaps, more data may be needed to further tune the models and find a potential better fit or reduce curse of dimensionality.</a:t>
            </a:r>
          </a:p>
          <a:p>
            <a:pPr marL="0" indent="0" algn="just">
              <a:lnSpc>
                <a:spcPct val="120000"/>
              </a:lnSpc>
              <a:buNone/>
            </a:pPr>
            <a:r>
              <a:rPr lang="en-US" sz="1800" dirty="0"/>
              <a:t>This and more other interesting observations and discussions have been exhausted in this report.</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166071"/>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251669" y="1598413"/>
            <a:ext cx="11526473" cy="5126851"/>
          </a:xfrm>
        </p:spPr>
        <p:txBody>
          <a:bodyPr>
            <a:normAutofit/>
          </a:bodyPr>
          <a:lstStyle/>
          <a:p>
            <a:pPr marL="0" indent="0">
              <a:buNone/>
            </a:pPr>
            <a:r>
              <a:rPr lang="en-US" sz="2000" b="1" dirty="0"/>
              <a:t>The succeeded launches and failed launches for each site on map</a:t>
            </a:r>
          </a:p>
          <a:p>
            <a:pPr lvl="1"/>
            <a:r>
              <a:rPr lang="en-US" sz="18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Folium: Map of Successful and Failed Launch Sites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531393" y="2600460"/>
            <a:ext cx="10617576" cy="4124804"/>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Folium: Map of Successful and Failed Launch Sites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10" name="Picture 9">
            <a:extLst>
              <a:ext uri="{FF2B5EF4-FFF2-40B4-BE49-F238E27FC236}">
                <a16:creationId xmlns:a16="http://schemas.microsoft.com/office/drawing/2014/main" id="{25E5E41E-CEE4-25FC-C9A6-8A18F9324625}"/>
              </a:ext>
            </a:extLst>
          </p:cNvPr>
          <p:cNvPicPr>
            <a:picLocks noChangeAspect="1"/>
          </p:cNvPicPr>
          <p:nvPr/>
        </p:nvPicPr>
        <p:blipFill rotWithShape="1">
          <a:blip r:embed="rId2"/>
          <a:srcRect t="47148"/>
          <a:stretch/>
        </p:blipFill>
        <p:spPr>
          <a:xfrm>
            <a:off x="139799" y="4076444"/>
            <a:ext cx="11831291" cy="2781556"/>
          </a:xfrm>
          <a:prstGeom prst="rect">
            <a:avLst/>
          </a:prstGeom>
        </p:spPr>
      </p:pic>
      <p:pic>
        <p:nvPicPr>
          <p:cNvPr id="11" name="Picture 10">
            <a:extLst>
              <a:ext uri="{FF2B5EF4-FFF2-40B4-BE49-F238E27FC236}">
                <a16:creationId xmlns:a16="http://schemas.microsoft.com/office/drawing/2014/main" id="{57334B76-F012-E6E6-A13F-D1178BB72A61}"/>
              </a:ext>
            </a:extLst>
          </p:cNvPr>
          <p:cNvPicPr>
            <a:picLocks noChangeAspect="1"/>
          </p:cNvPicPr>
          <p:nvPr/>
        </p:nvPicPr>
        <p:blipFill rotWithShape="1">
          <a:blip r:embed="rId2"/>
          <a:srcRect r="52697" b="52122"/>
          <a:stretch/>
        </p:blipFill>
        <p:spPr>
          <a:xfrm>
            <a:off x="139799" y="1701386"/>
            <a:ext cx="5223544" cy="2306023"/>
          </a:xfrm>
          <a:prstGeom prst="rect">
            <a:avLst/>
          </a:prstGeom>
        </p:spPr>
      </p:pic>
      <p:sp>
        <p:nvSpPr>
          <p:cNvPr id="12" name="Content Placeholder 2">
            <a:extLst>
              <a:ext uri="{FF2B5EF4-FFF2-40B4-BE49-F238E27FC236}">
                <a16:creationId xmlns:a16="http://schemas.microsoft.com/office/drawing/2014/main" id="{3E8AA967-4B93-C499-B65E-624C08445623}"/>
              </a:ext>
            </a:extLst>
          </p:cNvPr>
          <p:cNvSpPr>
            <a:spLocks noGrp="1"/>
          </p:cNvSpPr>
          <p:nvPr>
            <p:ph idx="1"/>
          </p:nvPr>
        </p:nvSpPr>
        <p:spPr>
          <a:xfrm>
            <a:off x="5530203" y="1653491"/>
            <a:ext cx="6440887" cy="2192383"/>
          </a:xfrm>
        </p:spPr>
        <p:txBody>
          <a:bodyPr>
            <a:normAutofit fontScale="70000" lnSpcReduction="20000"/>
          </a:bodyPr>
          <a:lstStyle/>
          <a:p>
            <a:r>
              <a:rPr lang="en-US" sz="2400" b="1" dirty="0">
                <a:solidFill>
                  <a:schemeClr val="accent2"/>
                </a:solidFill>
              </a:rPr>
              <a:t>Observation</a:t>
            </a:r>
          </a:p>
          <a:p>
            <a:pPr lvl="1">
              <a:lnSpc>
                <a:spcPct val="100000"/>
              </a:lnSpc>
            </a:pPr>
            <a:r>
              <a:rPr lang="en-US" sz="2000" dirty="0"/>
              <a:t>Figure 1 shows the US map with all the Launch Sites. The numbers on each site displays the total number of successful and failed launches.</a:t>
            </a:r>
          </a:p>
          <a:p>
            <a:pPr marL="457200" lvl="1" indent="0">
              <a:lnSpc>
                <a:spcPct val="100000"/>
              </a:lnSpc>
              <a:buNone/>
            </a:pPr>
            <a:endParaRPr lang="en-US" sz="2000" dirty="0"/>
          </a:p>
          <a:p>
            <a:pPr lvl="1">
              <a:lnSpc>
                <a:spcPct val="100000"/>
              </a:lnSpc>
            </a:pPr>
            <a:r>
              <a:rPr lang="en-US" sz="2000" dirty="0"/>
              <a:t>Figure 2, 3, 4, and 5  below shows a zoom picture of each site and displays the success/fail markers with green as success and red as failed</a:t>
            </a:r>
          </a:p>
          <a:p>
            <a:pPr marL="457200" lvl="1" indent="0">
              <a:lnSpc>
                <a:spcPct val="100000"/>
              </a:lnSpc>
              <a:buNone/>
            </a:pPr>
            <a:endParaRPr lang="en-US" sz="2000" dirty="0"/>
          </a:p>
          <a:p>
            <a:pPr lvl="1">
              <a:lnSpc>
                <a:spcPct val="100000"/>
              </a:lnSpc>
            </a:pPr>
            <a:r>
              <a:rPr lang="en-US" sz="2000" dirty="0"/>
              <a:t> KSC LC-39A Launch Site has the greatest number of successful launches</a:t>
            </a:r>
          </a:p>
        </p:txBody>
      </p:sp>
    </p:spTree>
    <p:extLst>
      <p:ext uri="{BB962C8B-B14F-4D97-AF65-F5344CB8AC3E}">
        <p14:creationId xmlns:p14="http://schemas.microsoft.com/office/powerpoint/2010/main" val="930673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16746" y="1765087"/>
            <a:ext cx="11292281" cy="4960177"/>
          </a:xfrm>
        </p:spPr>
        <p:txBody>
          <a:bodyPr>
            <a:normAutofit/>
          </a:bodyPr>
          <a:lstStyle/>
          <a:p>
            <a:pPr marL="0" indent="0">
              <a:buNone/>
            </a:pPr>
            <a:r>
              <a:rPr lang="en-US" sz="2000" dirty="0"/>
              <a:t>Distances between a launch site to its proximities such as the nearest city, railway, or highway</a:t>
            </a:r>
          </a:p>
          <a:p>
            <a:pPr lvl="1"/>
            <a:r>
              <a:rPr lang="en-US" sz="18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Folium: Distances Between a Launch Site and its Proximities to City, Railway, or Highway</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574454" y="2561873"/>
            <a:ext cx="9978896" cy="4163391"/>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Folium: Distances Between a Launch Site and its Proximities to City, Railway, or Highway</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11" name="Picture 10">
            <a:extLst>
              <a:ext uri="{FF2B5EF4-FFF2-40B4-BE49-F238E27FC236}">
                <a16:creationId xmlns:a16="http://schemas.microsoft.com/office/drawing/2014/main" id="{1F6D364A-C504-6EF9-EC8D-890ABE6DF876}"/>
              </a:ext>
            </a:extLst>
          </p:cNvPr>
          <p:cNvPicPr>
            <a:picLocks noChangeAspect="1"/>
          </p:cNvPicPr>
          <p:nvPr/>
        </p:nvPicPr>
        <p:blipFill rotWithShape="1">
          <a:blip r:embed="rId2"/>
          <a:srcRect r="51540"/>
          <a:stretch/>
        </p:blipFill>
        <p:spPr>
          <a:xfrm>
            <a:off x="108104" y="2016796"/>
            <a:ext cx="5260849" cy="4623386"/>
          </a:xfrm>
          <a:prstGeom prst="rect">
            <a:avLst/>
          </a:prstGeom>
        </p:spPr>
      </p:pic>
      <p:sp>
        <p:nvSpPr>
          <p:cNvPr id="12" name="Content Placeholder 2">
            <a:extLst>
              <a:ext uri="{FF2B5EF4-FFF2-40B4-BE49-F238E27FC236}">
                <a16:creationId xmlns:a16="http://schemas.microsoft.com/office/drawing/2014/main" id="{24F0B3F5-C873-93A9-354A-E26677E0B324}"/>
              </a:ext>
            </a:extLst>
          </p:cNvPr>
          <p:cNvSpPr>
            <a:spLocks noGrp="1"/>
          </p:cNvSpPr>
          <p:nvPr>
            <p:ph idx="1"/>
          </p:nvPr>
        </p:nvSpPr>
        <p:spPr>
          <a:xfrm>
            <a:off x="5285064" y="2016796"/>
            <a:ext cx="6736359" cy="3721274"/>
          </a:xfrm>
        </p:spPr>
        <p:txBody>
          <a:bodyPr>
            <a:normAutofit fontScale="77500" lnSpcReduction="20000"/>
          </a:bodyPr>
          <a:lstStyle/>
          <a:p>
            <a:pPr marL="0" indent="0">
              <a:buNone/>
            </a:pPr>
            <a:r>
              <a:rPr lang="en-US" sz="2400" b="1" dirty="0">
                <a:solidFill>
                  <a:schemeClr val="accent2"/>
                </a:solidFill>
              </a:rPr>
              <a:t> Observation</a:t>
            </a:r>
          </a:p>
          <a:p>
            <a:pPr lvl="1" algn="just">
              <a:lnSpc>
                <a:spcPct val="100000"/>
              </a:lnSpc>
            </a:pPr>
            <a:r>
              <a:rPr lang="en-US" sz="2000" dirty="0"/>
              <a:t>Figure 1 shows all the proximity sites marked on the map for Launch Site VAFB SLC-4E. City Lompoc is located further away from Launch Site compared to other proximities such as coastline, railroad, highway, etc. The map also exhibit a marker with city distance from the Launch Site (14.09 km)</a:t>
            </a:r>
          </a:p>
          <a:p>
            <a:pPr marL="457200" lvl="1" indent="0" algn="just">
              <a:lnSpc>
                <a:spcPct val="100000"/>
              </a:lnSpc>
              <a:buNone/>
            </a:pPr>
            <a:endParaRPr lang="en-US" sz="2000" dirty="0"/>
          </a:p>
          <a:p>
            <a:pPr lvl="1" algn="just">
              <a:lnSpc>
                <a:spcPct val="100000"/>
              </a:lnSpc>
            </a:pPr>
            <a:r>
              <a:rPr lang="en-US" sz="2000" dirty="0"/>
              <a:t>Figure 2 also provides a zoom in view into other proximities such as coastline, railroad, and highway with respective distances from the Launch Site</a:t>
            </a:r>
          </a:p>
          <a:p>
            <a:pPr marL="457200" lvl="1" indent="0" algn="just">
              <a:lnSpc>
                <a:spcPct val="100000"/>
              </a:lnSpc>
              <a:buNone/>
            </a:pPr>
            <a:endParaRPr lang="en-US" sz="2000" dirty="0"/>
          </a:p>
          <a:p>
            <a:pPr lvl="1" algn="just">
              <a:lnSpc>
                <a:spcPct val="100000"/>
              </a:lnSpc>
            </a:pPr>
            <a:r>
              <a:rPr lang="en-US" sz="2000" dirty="0"/>
              <a:t>Cities or residential areas are located away from the Launch Sites to avoid the impacts of any accidental to the general public and infrastructure. Usually, Launch Sites are strategically located near the coastline, railroad, and highways to provide easy access to resources</a:t>
            </a:r>
            <a:endParaRPr lang="en-MY" sz="2000" b="1" dirty="0"/>
          </a:p>
        </p:txBody>
      </p:sp>
    </p:spTree>
    <p:extLst>
      <p:ext uri="{BB962C8B-B14F-4D97-AF65-F5344CB8AC3E}">
        <p14:creationId xmlns:p14="http://schemas.microsoft.com/office/powerpoint/2010/main" val="2480168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Dash: Launch Success Counts for all Sites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 name="Picture 10">
            <a:extLst>
              <a:ext uri="{FF2B5EF4-FFF2-40B4-BE49-F238E27FC236}">
                <a16:creationId xmlns:a16="http://schemas.microsoft.com/office/drawing/2014/main" id="{985EC3A3-0239-0E80-47AC-6A62D11CE335}"/>
              </a:ext>
            </a:extLst>
          </p:cNvPr>
          <p:cNvPicPr>
            <a:picLocks noChangeAspect="1"/>
          </p:cNvPicPr>
          <p:nvPr/>
        </p:nvPicPr>
        <p:blipFill rotWithShape="1">
          <a:blip r:embed="rId2"/>
          <a:srcRect l="2675" t="2994" r="35359" b="15323"/>
          <a:stretch/>
        </p:blipFill>
        <p:spPr>
          <a:xfrm>
            <a:off x="178268" y="2233421"/>
            <a:ext cx="5685637" cy="3252980"/>
          </a:xfrm>
          <a:prstGeom prst="rect">
            <a:avLst/>
          </a:prstGeom>
        </p:spPr>
      </p:pic>
      <p:sp>
        <p:nvSpPr>
          <p:cNvPr id="12" name="Content Placeholder 2">
            <a:extLst>
              <a:ext uri="{FF2B5EF4-FFF2-40B4-BE49-F238E27FC236}">
                <a16:creationId xmlns:a16="http://schemas.microsoft.com/office/drawing/2014/main" id="{B6B429AD-62EE-67DB-E8D4-3E1DAD30929D}"/>
              </a:ext>
            </a:extLst>
          </p:cNvPr>
          <p:cNvSpPr>
            <a:spLocks noGrp="1"/>
          </p:cNvSpPr>
          <p:nvPr>
            <p:ph idx="1"/>
          </p:nvPr>
        </p:nvSpPr>
        <p:spPr>
          <a:xfrm>
            <a:off x="6442745" y="1929242"/>
            <a:ext cx="5570987" cy="2719825"/>
          </a:xfrm>
        </p:spPr>
        <p:txBody>
          <a:bodyPr>
            <a:normAutofit/>
          </a:bodyPr>
          <a:lstStyle/>
          <a:p>
            <a:r>
              <a:rPr lang="en-US" sz="2400" b="1" dirty="0">
                <a:solidFill>
                  <a:schemeClr val="accent2"/>
                </a:solidFill>
              </a:rPr>
              <a:t>Observation</a:t>
            </a:r>
          </a:p>
          <a:p>
            <a:pPr lvl="1">
              <a:lnSpc>
                <a:spcPct val="100000"/>
              </a:lnSpc>
            </a:pPr>
            <a:r>
              <a:rPr lang="en-US" sz="2000" dirty="0"/>
              <a:t>Comparatively, Launch Site ‘KSC LC-39A’ has the highest launch success rate</a:t>
            </a:r>
          </a:p>
          <a:p>
            <a:pPr lvl="1">
              <a:lnSpc>
                <a:spcPct val="100000"/>
              </a:lnSpc>
            </a:pPr>
            <a:r>
              <a:rPr lang="en-US" sz="2000" dirty="0"/>
              <a:t> Launch Site ‘CCAFS SLC- 40’ has the least launch success rate</a:t>
            </a:r>
            <a:endParaRPr lang="en-MY" sz="2000" b="1" dirty="0"/>
          </a:p>
        </p:txBody>
      </p:sp>
    </p:spTree>
    <p:extLst>
      <p:ext uri="{BB962C8B-B14F-4D97-AF65-F5344CB8AC3E}">
        <p14:creationId xmlns:p14="http://schemas.microsoft.com/office/powerpoint/2010/main" val="383248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335560" y="1903263"/>
            <a:ext cx="11018240" cy="4822001"/>
          </a:xfrm>
        </p:spPr>
        <p:txBody>
          <a:bodyPr>
            <a:normAutofit/>
          </a:bodyPr>
          <a:lstStyle/>
          <a:p>
            <a:pPr marL="0" indent="0">
              <a:buNone/>
            </a:pPr>
            <a:r>
              <a:rPr lang="en-US" sz="2000" dirty="0"/>
              <a:t>Launch site CCAFS LC-40 : 73.1% of launches done at CCAFS LC-40 was successful.</a:t>
            </a:r>
            <a:br>
              <a:rPr lang="en-MY" sz="2400" dirty="0"/>
            </a:br>
            <a:endParaRPr lang="en-MY" sz="2400"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Dash : Successful Count for Launch site CCAFS LC-40 </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646100" y="2726424"/>
            <a:ext cx="7028117" cy="3129092"/>
          </a:xfrm>
          <a:prstGeom prst="rect">
            <a:avLst/>
          </a:prstGeom>
        </p:spPr>
      </p:pic>
    </p:spTree>
    <p:extLst>
      <p:ext uri="{BB962C8B-B14F-4D97-AF65-F5344CB8AC3E}">
        <p14:creationId xmlns:p14="http://schemas.microsoft.com/office/powerpoint/2010/main" val="773552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Dash : Successful Count for Launch site KSC LC-39A </a:t>
            </a:r>
            <a:r>
              <a:rPr lang="en-US" sz="3400" b="1" dirty="0" err="1">
                <a:solidFill>
                  <a:schemeClr val="accent2"/>
                </a:solidFill>
                <a:latin typeface="Tw Cen MT Condensed" panose="020B0606020104020203" pitchFamily="34" charset="77"/>
              </a:rPr>
              <a:t>Lauch</a:t>
            </a:r>
            <a:r>
              <a:rPr lang="en-US" sz="3400" b="1" dirty="0">
                <a:solidFill>
                  <a:schemeClr val="accent2"/>
                </a:solidFill>
                <a:latin typeface="Tw Cen MT Condensed" panose="020B0606020104020203" pitchFamily="34" charset="77"/>
              </a:rPr>
              <a:t> Site </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1" name="Picture 10">
            <a:extLst>
              <a:ext uri="{FF2B5EF4-FFF2-40B4-BE49-F238E27FC236}">
                <a16:creationId xmlns:a16="http://schemas.microsoft.com/office/drawing/2014/main" id="{30A099F6-B644-8F3F-7819-B685342CBA69}"/>
              </a:ext>
            </a:extLst>
          </p:cNvPr>
          <p:cNvPicPr>
            <a:picLocks noChangeAspect="1"/>
          </p:cNvPicPr>
          <p:nvPr/>
        </p:nvPicPr>
        <p:blipFill rotWithShape="1">
          <a:blip r:embed="rId2"/>
          <a:srcRect l="3242" t="1425" r="42721" b="9960"/>
          <a:stretch/>
        </p:blipFill>
        <p:spPr>
          <a:xfrm>
            <a:off x="544586" y="1814461"/>
            <a:ext cx="5445153" cy="3663550"/>
          </a:xfrm>
          <a:prstGeom prst="rect">
            <a:avLst/>
          </a:prstGeom>
        </p:spPr>
      </p:pic>
      <p:sp>
        <p:nvSpPr>
          <p:cNvPr id="12" name="Content Placeholder 2">
            <a:extLst>
              <a:ext uri="{FF2B5EF4-FFF2-40B4-BE49-F238E27FC236}">
                <a16:creationId xmlns:a16="http://schemas.microsoft.com/office/drawing/2014/main" id="{FA4A8067-3B79-CB1D-6661-80796C024E72}"/>
              </a:ext>
            </a:extLst>
          </p:cNvPr>
          <p:cNvSpPr>
            <a:spLocks noGrp="1"/>
          </p:cNvSpPr>
          <p:nvPr>
            <p:ph idx="1"/>
          </p:nvPr>
        </p:nvSpPr>
        <p:spPr>
          <a:xfrm>
            <a:off x="6096000" y="1929242"/>
            <a:ext cx="5917732" cy="2719825"/>
          </a:xfrm>
        </p:spPr>
        <p:txBody>
          <a:bodyPr>
            <a:normAutofit/>
          </a:bodyPr>
          <a:lstStyle/>
          <a:p>
            <a:pPr marL="0" indent="0">
              <a:buNone/>
            </a:pPr>
            <a:r>
              <a:rPr lang="en-US" sz="2400" b="1" dirty="0">
                <a:solidFill>
                  <a:schemeClr val="accent2"/>
                </a:solidFill>
              </a:rPr>
              <a:t>Observation</a:t>
            </a:r>
          </a:p>
          <a:p>
            <a:pPr lvl="1">
              <a:lnSpc>
                <a:spcPct val="100000"/>
              </a:lnSpc>
            </a:pPr>
            <a:r>
              <a:rPr lang="en-US" sz="2000" dirty="0"/>
              <a:t>Comparatively, KSC LC-39A Launch Site has the highest launch success rate and count</a:t>
            </a:r>
          </a:p>
          <a:p>
            <a:pPr lvl="1">
              <a:lnSpc>
                <a:spcPct val="100000"/>
              </a:lnSpc>
            </a:pPr>
            <a:r>
              <a:rPr lang="en-US" sz="2000" dirty="0"/>
              <a:t>Launch success rate is approximately 76.9%</a:t>
            </a:r>
          </a:p>
          <a:p>
            <a:pPr lvl="1">
              <a:lnSpc>
                <a:spcPct val="100000"/>
              </a:lnSpc>
            </a:pPr>
            <a:r>
              <a:rPr lang="en-US" sz="2000" dirty="0"/>
              <a:t> Launch success failure rate is about 23.1%</a:t>
            </a:r>
            <a:endParaRPr lang="en-MY" sz="2000" b="1" dirty="0"/>
          </a:p>
        </p:txBody>
      </p:sp>
    </p:spTree>
    <p:extLst>
      <p:ext uri="{BB962C8B-B14F-4D97-AF65-F5344CB8AC3E}">
        <p14:creationId xmlns:p14="http://schemas.microsoft.com/office/powerpoint/2010/main" val="305585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394283" y="1903263"/>
            <a:ext cx="11610363" cy="4822001"/>
          </a:xfrm>
        </p:spPr>
        <p:txBody>
          <a:bodyPr>
            <a:normAutofit/>
          </a:bodyPr>
          <a:lstStyle/>
          <a:p>
            <a:pPr marL="0" indent="0">
              <a:buNone/>
            </a:pPr>
            <a:r>
              <a:rPr lang="en-US" sz="2000" b="1" i="1" dirty="0"/>
              <a:t>The picture below shows a scatterplot when the payload mass range is set to be from 2000kg to 8000kg.</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Dash: Scatterplot of Payload Mass Between 2000kg and 8000kg</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172186" y="2727350"/>
            <a:ext cx="9483213" cy="3899953"/>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Dash: Scatterplot of All and Payload Mass Between 2000kg and 8000kg</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11" name="Picture 10">
            <a:extLst>
              <a:ext uri="{FF2B5EF4-FFF2-40B4-BE49-F238E27FC236}">
                <a16:creationId xmlns:a16="http://schemas.microsoft.com/office/drawing/2014/main" id="{3E951BEE-5F8E-0ACC-EDE8-5D03071C3830}"/>
              </a:ext>
            </a:extLst>
          </p:cNvPr>
          <p:cNvPicPr>
            <a:picLocks noChangeAspect="1"/>
          </p:cNvPicPr>
          <p:nvPr/>
        </p:nvPicPr>
        <p:blipFill rotWithShape="1">
          <a:blip r:embed="rId2"/>
          <a:srcRect l="1548" b="27189"/>
          <a:stretch/>
        </p:blipFill>
        <p:spPr>
          <a:xfrm>
            <a:off x="435276" y="1732020"/>
            <a:ext cx="10683633" cy="3585601"/>
          </a:xfrm>
          <a:prstGeom prst="rect">
            <a:avLst/>
          </a:prstGeom>
        </p:spPr>
      </p:pic>
      <p:sp>
        <p:nvSpPr>
          <p:cNvPr id="13" name="Content Placeholder 2">
            <a:extLst>
              <a:ext uri="{FF2B5EF4-FFF2-40B4-BE49-F238E27FC236}">
                <a16:creationId xmlns:a16="http://schemas.microsoft.com/office/drawing/2014/main" id="{3FB9BFEA-D056-C062-DDD6-96D0DCEB39A5}"/>
              </a:ext>
            </a:extLst>
          </p:cNvPr>
          <p:cNvSpPr>
            <a:spLocks noGrp="1"/>
          </p:cNvSpPr>
          <p:nvPr>
            <p:ph idx="1"/>
          </p:nvPr>
        </p:nvSpPr>
        <p:spPr>
          <a:xfrm>
            <a:off x="754183" y="5747857"/>
            <a:ext cx="10515600" cy="977408"/>
          </a:xfrm>
        </p:spPr>
        <p:txBody>
          <a:bodyPr>
            <a:normAutofit fontScale="70000" lnSpcReduction="20000"/>
          </a:bodyPr>
          <a:lstStyle/>
          <a:p>
            <a:pPr marL="0" indent="0">
              <a:buNone/>
            </a:pPr>
            <a:r>
              <a:rPr lang="en-US" sz="2400" b="1" dirty="0">
                <a:solidFill>
                  <a:schemeClr val="accent2"/>
                </a:solidFill>
              </a:rPr>
              <a:t>Observation</a:t>
            </a:r>
          </a:p>
          <a:p>
            <a:pPr lvl="1"/>
            <a:r>
              <a:rPr lang="en-US" sz="2000" dirty="0"/>
              <a:t>Most successful launches are in the payload range from 2000 to about 5500</a:t>
            </a:r>
          </a:p>
          <a:p>
            <a:pPr lvl="1"/>
            <a:r>
              <a:rPr lang="en-US" sz="2000" dirty="0"/>
              <a:t> Booster version category ‘FT’ has the most successful launches</a:t>
            </a:r>
          </a:p>
          <a:p>
            <a:pPr lvl="1"/>
            <a:r>
              <a:rPr lang="en-US" sz="2000" dirty="0"/>
              <a:t>Only booster with a success launch when payload is greater than 6k is ‘B4</a:t>
            </a:r>
            <a:endParaRPr lang="en-MY" sz="2000" b="1" dirty="0"/>
          </a:p>
        </p:txBody>
      </p:sp>
    </p:spTree>
    <p:extLst>
      <p:ext uri="{BB962C8B-B14F-4D97-AF65-F5344CB8AC3E}">
        <p14:creationId xmlns:p14="http://schemas.microsoft.com/office/powerpoint/2010/main" val="2137227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70167" y="1675363"/>
            <a:ext cx="10515600" cy="4822001"/>
          </a:xfrm>
        </p:spPr>
        <p:txBody>
          <a:bodyPr>
            <a:normAutofit/>
          </a:bodyPr>
          <a:lstStyle/>
          <a:p>
            <a:r>
              <a:rPr lang="en-US" sz="2400" b="1" dirty="0">
                <a:solidFill>
                  <a:schemeClr val="accent2"/>
                </a:solidFill>
              </a:rPr>
              <a:t>Logistic regression</a:t>
            </a:r>
          </a:p>
          <a:p>
            <a:pPr lvl="1"/>
            <a:r>
              <a:rPr lang="en-US" sz="2000" dirty="0"/>
              <a:t>GridSearchCV best score: </a:t>
            </a:r>
            <a:r>
              <a:rPr lang="en-MY" sz="2000" b="1" dirty="0"/>
              <a:t>0.846</a:t>
            </a:r>
          </a:p>
          <a:p>
            <a:pPr lvl="1"/>
            <a:r>
              <a:rPr lang="en-MY" sz="2000" dirty="0"/>
              <a:t>Accuracy score on test set: </a:t>
            </a:r>
            <a:r>
              <a:rPr lang="en-MY" sz="2000" b="1" dirty="0"/>
              <a:t>0.833</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Predictive Analysis: Logistic Regression GridSearchCV Evaluation Metrics </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5403442" y="2115480"/>
            <a:ext cx="6282422" cy="4381883"/>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67080" y="1765087"/>
            <a:ext cx="11602674" cy="4731244"/>
          </a:xfrm>
        </p:spPr>
        <p:txBody>
          <a:bodyPr>
            <a:normAutofit/>
          </a:bodyPr>
          <a:lstStyle/>
          <a:p>
            <a:pPr marL="0" indent="0" algn="just">
              <a:buNone/>
            </a:pPr>
            <a:r>
              <a:rPr lang="en-MY" sz="2000" dirty="0"/>
              <a:t>SpaceX advertises Falcon 9 rocket launches on its website with a cost of 62 million dollars; other providers cost upward of 165 million dollars each, much of the savings is because SpaceX can reuse the first stage. </a:t>
            </a:r>
          </a:p>
          <a:p>
            <a:pPr marL="0" indent="0" algn="just">
              <a:buNone/>
            </a:pPr>
            <a:r>
              <a:rPr lang="en-MY" sz="2000" dirty="0"/>
              <a:t>Therefore, if we can determine if the first stage will land, we can determine the cost of a launch. This information can be used if an alternate company wants to bid against SpaceX for a rocket launch.</a:t>
            </a:r>
          </a:p>
          <a:p>
            <a:pPr marL="0" indent="0" algn="just">
              <a:buNone/>
            </a:pPr>
            <a:r>
              <a:rPr lang="en-US" sz="2000" dirty="0"/>
              <a:t>The goal of this project is to:</a:t>
            </a:r>
          </a:p>
          <a:p>
            <a:pPr marL="0" indent="0" algn="just">
              <a:buNone/>
            </a:pPr>
            <a:endParaRPr lang="en-US" sz="100" dirty="0"/>
          </a:p>
          <a:p>
            <a:pPr marL="457200" lvl="1" indent="0">
              <a:buNone/>
            </a:pPr>
            <a:r>
              <a:rPr lang="en-US" sz="1800" dirty="0"/>
              <a:t>•	Write Python code to manipulate data in a Pandas data frame</a:t>
            </a:r>
          </a:p>
          <a:p>
            <a:pPr marL="457200" lvl="1" indent="0">
              <a:buNone/>
            </a:pPr>
            <a:r>
              <a:rPr lang="en-US" sz="1800" dirty="0"/>
              <a:t>•	Convert a JSON file into a Create a Python Pandas data frame by converting a JSON file</a:t>
            </a:r>
          </a:p>
          <a:p>
            <a:pPr marL="457200" lvl="1" indent="0">
              <a:buNone/>
            </a:pPr>
            <a:r>
              <a:rPr lang="en-US" sz="1800" dirty="0"/>
              <a:t>•	Create a Jupyter notebook and make it sharable using GitHub</a:t>
            </a:r>
          </a:p>
          <a:p>
            <a:pPr marL="457200" lvl="1" indent="0">
              <a:buNone/>
            </a:pPr>
            <a:r>
              <a:rPr lang="en-US" sz="1800" dirty="0"/>
              <a:t>•	Use data science methodologies to define and formulate a real-world business problem.</a:t>
            </a:r>
          </a:p>
          <a:p>
            <a:pPr marL="457200" lvl="1" indent="0">
              <a:buNone/>
            </a:pPr>
            <a:r>
              <a:rPr lang="en-US" sz="1800" dirty="0"/>
              <a:t>•	Use your data analysis tools to load a dataset, clean it, and find out interesting insights from it.</a:t>
            </a:r>
          </a:p>
          <a:p>
            <a:pPr lvl="1"/>
            <a:endParaRPr lang="en-US" sz="2000"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0" y="1758607"/>
            <a:ext cx="11353800" cy="4966657"/>
          </a:xfrm>
        </p:spPr>
        <p:txBody>
          <a:bodyPr>
            <a:normAutofit/>
          </a:bodyPr>
          <a:lstStyle/>
          <a:p>
            <a:pPr marL="0" indent="0">
              <a:buNone/>
            </a:pPr>
            <a:r>
              <a:rPr lang="en-US" sz="2400" dirty="0">
                <a:solidFill>
                  <a:schemeClr val="accent2"/>
                </a:solidFill>
              </a:rPr>
              <a:t>Support vector machine (SVM)</a:t>
            </a:r>
          </a:p>
          <a:p>
            <a:pPr lvl="1"/>
            <a:r>
              <a:rPr lang="en-US" sz="2000" dirty="0"/>
              <a:t>GridSearchCV best score: </a:t>
            </a:r>
            <a:r>
              <a:rPr lang="en-MY" sz="2000" dirty="0"/>
              <a:t>0.848</a:t>
            </a:r>
          </a:p>
          <a:p>
            <a:pPr lvl="1"/>
            <a:r>
              <a:rPr lang="en-MY" sz="2000" dirty="0"/>
              <a:t>Accuracy score on test set: 0.833</a:t>
            </a:r>
          </a:p>
          <a:p>
            <a:pPr marL="457200" lvl="1" indent="0">
              <a:buNone/>
            </a:pPr>
            <a:endParaRPr lang="en-MY" sz="20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Predictive Analysis: Support Vector Machine(SVM) Evaluation Metrics </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166839" y="2140647"/>
            <a:ext cx="5661637" cy="4646047"/>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a:t>GridSearchCV best score: </a:t>
            </a:r>
            <a:r>
              <a:rPr lang="en-MY" sz="2000" dirty="0"/>
              <a:t>0.889</a:t>
            </a:r>
          </a:p>
          <a:p>
            <a:pPr lvl="1"/>
            <a:r>
              <a:rPr lang="en-MY" sz="2000" dirty="0"/>
              <a:t>Accuracy score on test set: 0.833</a:t>
            </a:r>
          </a:p>
          <a:p>
            <a:pPr marL="457200" lvl="1" indent="0">
              <a:buNone/>
            </a:pPr>
            <a:endParaRPr lang="en-MY" sz="20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Predictive Analysis: Decision Tree Evaluation Metrics </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515099" y="2409096"/>
            <a:ext cx="5481157" cy="4316168"/>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a:t>GridSearchCV best score: </a:t>
            </a:r>
            <a:r>
              <a:rPr lang="en-MY" sz="2000" dirty="0"/>
              <a:t>0.848</a:t>
            </a:r>
          </a:p>
          <a:p>
            <a:pPr lvl="1"/>
            <a:r>
              <a:rPr lang="en-MY" sz="2000" dirty="0"/>
              <a:t>Accuracy score on test set: 0.833</a:t>
            </a:r>
          </a:p>
          <a:p>
            <a:pPr marL="457200" lvl="1" indent="0">
              <a:buNone/>
            </a:pPr>
            <a:endParaRPr lang="en-MY" sz="20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a:t>
            </a:r>
            <a:r>
              <a:rPr lang="en-US" sz="3400" b="1" dirty="0">
                <a:solidFill>
                  <a:schemeClr val="accent2"/>
                </a:solidFill>
                <a:latin typeface="Tw Cen MT Condensed" panose="020B0606020104020203" pitchFamily="34" charset="77"/>
              </a:rPr>
              <a:t>Predictive Analysis: KNN Evaluation Metrics  </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292675" y="1933482"/>
            <a:ext cx="5636470" cy="4265981"/>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67780" y="1838355"/>
            <a:ext cx="11845255" cy="4886910"/>
          </a:xfrm>
        </p:spPr>
        <p:txBody>
          <a:bodyPr>
            <a:normAutofit fontScale="92500" lnSpcReduction="20000"/>
          </a:bodyPr>
          <a:lstStyle/>
          <a:p>
            <a:pPr marL="0" indent="0">
              <a:buNone/>
            </a:pPr>
            <a:r>
              <a:rPr lang="en-MY" sz="2400" b="1" dirty="0"/>
              <a:t>From the Analysis above it was discovered/observed that:</a:t>
            </a:r>
          </a:p>
          <a:p>
            <a:pPr lvl="1">
              <a:buFont typeface="Wingdings" panose="05000000000000000000" pitchFamily="2" charset="2"/>
              <a:buChar char="§"/>
            </a:pPr>
            <a:r>
              <a:rPr lang="en-US" sz="2000" dirty="0"/>
              <a:t>The confusion matrix obtained was virtually the same for all the other models (LR, SVM, Decision Tree, KNN)</a:t>
            </a:r>
          </a:p>
          <a:p>
            <a:pPr lvl="1">
              <a:buFont typeface="Wingdings" panose="05000000000000000000" pitchFamily="2" charset="2"/>
              <a:buChar char="§"/>
            </a:pPr>
            <a:r>
              <a:rPr lang="en-US" sz="2000" dirty="0"/>
              <a:t> the classifier made 18 Predictions and 12 scenarios were predicted correctly (Yes for landing), and they did land successfully (True positive)</a:t>
            </a:r>
          </a:p>
          <a:p>
            <a:pPr marL="457200" lvl="1" indent="0">
              <a:buNone/>
            </a:pPr>
            <a:endParaRPr lang="en-US" sz="1050" dirty="0"/>
          </a:p>
          <a:p>
            <a:pPr lvl="1">
              <a:buFont typeface="Wingdings" panose="05000000000000000000" pitchFamily="2" charset="2"/>
              <a:buChar char="§"/>
            </a:pPr>
            <a:r>
              <a:rPr lang="en-US" sz="2000" dirty="0"/>
              <a:t>Three  scenarios (top left) were predicted No for landing, and they did not land (True negative)</a:t>
            </a:r>
          </a:p>
          <a:p>
            <a:pPr marL="457200" lvl="1" indent="0">
              <a:buNone/>
            </a:pPr>
            <a:endParaRPr lang="en-US" sz="1000" dirty="0"/>
          </a:p>
          <a:p>
            <a:pPr lvl="1">
              <a:buFont typeface="Wingdings" panose="05000000000000000000" pitchFamily="2" charset="2"/>
              <a:buChar char="§"/>
            </a:pPr>
            <a:r>
              <a:rPr lang="en-US" sz="2000" dirty="0"/>
              <a:t>Three scenarios (top right) were predicted Yes for landing, but they did not land successfully (False positive)</a:t>
            </a:r>
          </a:p>
          <a:p>
            <a:pPr lvl="1">
              <a:buFont typeface="Wingdings" panose="05000000000000000000" pitchFamily="2" charset="2"/>
              <a:buChar char="§"/>
            </a:pPr>
            <a:r>
              <a:rPr lang="en-US" sz="2000" dirty="0"/>
              <a:t>Overall, the classifier predicted correctly for 83% of the time ((TP + TN) / Total) with a misclassification or error rate ((FP + FN) / Total) of about 16.5%</a:t>
            </a:r>
          </a:p>
          <a:p>
            <a:pPr marL="457200" lvl="1" indent="0">
              <a:buNone/>
            </a:pPr>
            <a:endParaRPr lang="en-US" sz="1200" dirty="0"/>
          </a:p>
          <a:p>
            <a:pPr lvl="1">
              <a:buFont typeface="Wingdings" panose="05000000000000000000" pitchFamily="2" charset="2"/>
              <a:buChar char="§"/>
            </a:pPr>
            <a:r>
              <a:rPr lang="en-US" sz="2000" dirty="0"/>
              <a:t>Positive relationship between number of flights and success rate. As the numbers of flights increase, the first stage is more likely to land successfully.</a:t>
            </a:r>
          </a:p>
          <a:p>
            <a:pPr marL="457200" lvl="1" indent="0">
              <a:buNone/>
            </a:pPr>
            <a:endParaRPr lang="en-US" sz="1300" dirty="0"/>
          </a:p>
          <a:p>
            <a:pPr lvl="1">
              <a:buFont typeface="Wingdings" panose="05000000000000000000" pitchFamily="2" charset="2"/>
              <a:buChar char="§"/>
            </a:pPr>
            <a:r>
              <a:rPr lang="en-US" sz="2000" dirty="0"/>
              <a:t>Success rates appear go up as Payload increases but there is no clear correlation between</a:t>
            </a:r>
            <a:br>
              <a:rPr lang="en-US" sz="2000" dirty="0"/>
            </a:br>
            <a:r>
              <a:rPr lang="en-US" sz="2000" dirty="0"/>
              <a:t>Payload mass and success rates</a:t>
            </a:r>
          </a:p>
          <a:p>
            <a:pPr marL="457200" lvl="1" indent="0">
              <a:buNone/>
            </a:pPr>
            <a:endParaRPr lang="en-US" sz="2000" dirty="0"/>
          </a:p>
          <a:p>
            <a:pPr lvl="1">
              <a:buFont typeface="Wingdings" panose="05000000000000000000" pitchFamily="2" charset="2"/>
              <a:buChar char="§"/>
            </a:pPr>
            <a:r>
              <a:rPr lang="en-US" sz="2000" dirty="0"/>
              <a:t>Launch success rate increased by about 80% from 2013 to 2020 </a:t>
            </a:r>
            <a:br>
              <a:rPr lang="en-US" sz="2000" dirty="0"/>
            </a:br>
            <a:endParaRPr lang="en-MY" sz="20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176169" y="1668012"/>
            <a:ext cx="11954311" cy="4901587"/>
          </a:xfrm>
        </p:spPr>
        <p:txBody>
          <a:bodyPr>
            <a:normAutofit/>
          </a:bodyPr>
          <a:lstStyle/>
          <a:p>
            <a:pPr marL="0" indent="0">
              <a:buNone/>
            </a:pPr>
            <a:r>
              <a:rPr lang="en-MY" sz="2400" b="1" dirty="0"/>
              <a:t>From the Analysis above it was discovered/observed that:</a:t>
            </a:r>
          </a:p>
          <a:p>
            <a:pPr lvl="1">
              <a:lnSpc>
                <a:spcPct val="110000"/>
              </a:lnSpc>
              <a:buFont typeface="Wingdings" panose="05000000000000000000" pitchFamily="2" charset="2"/>
              <a:buChar char="§"/>
            </a:pPr>
            <a:r>
              <a:rPr lang="en-US" sz="2000" dirty="0"/>
              <a:t>Launch Site ‘KSC LC-39A’ recorded the highest launch success rate whereas Launch Site ‘CCAFS SLC- 40’ recorded the least launch success rate.</a:t>
            </a:r>
          </a:p>
          <a:p>
            <a:pPr lvl="1">
              <a:lnSpc>
                <a:spcPct val="110000"/>
              </a:lnSpc>
              <a:buFont typeface="Wingdings" panose="05000000000000000000" pitchFamily="2" charset="2"/>
              <a:buChar char="§"/>
            </a:pPr>
            <a:r>
              <a:rPr lang="en-US" sz="2000" dirty="0"/>
              <a:t>Orbits ES-L1, GEO, HEO, and SSO also recorded the highest launch success rates whereas orbit GTO as the least.</a:t>
            </a:r>
          </a:p>
          <a:p>
            <a:pPr lvl="1">
              <a:lnSpc>
                <a:spcPct val="110000"/>
              </a:lnSpc>
              <a:buFont typeface="Wingdings" panose="05000000000000000000" pitchFamily="2" charset="2"/>
              <a:buChar char="§"/>
            </a:pPr>
            <a:r>
              <a:rPr lang="en-US" sz="2000" dirty="0"/>
              <a:t> Strategically, lunch sites are located away from the cities and mostly closer to coastline, railroads, and highways.</a:t>
            </a:r>
          </a:p>
          <a:p>
            <a:pPr lvl="1">
              <a:lnSpc>
                <a:spcPct val="110000"/>
              </a:lnSpc>
              <a:buFont typeface="Wingdings" panose="05000000000000000000" pitchFamily="2" charset="2"/>
              <a:buChar char="§"/>
            </a:pPr>
            <a:r>
              <a:rPr lang="en-US" sz="2000" dirty="0"/>
              <a:t>The best performing Machine Learning Classification Model was  Decision Tree with accuracy of about 87.5%. When data was tested on the models, the accuracy score was about 83% for all models. Perhaps more data may be needed to further tune the models and find a potential better fit.</a:t>
            </a:r>
          </a:p>
          <a:p>
            <a:pPr lvl="1">
              <a:lnSpc>
                <a:spcPct val="110000"/>
              </a:lnSpc>
              <a:buFont typeface="Wingdings" panose="05000000000000000000" pitchFamily="2" charset="2"/>
              <a:buChar char="§"/>
            </a:pPr>
            <a:r>
              <a:rPr lang="en-US" sz="2000" dirty="0"/>
              <a:t>Based on the Accuracy scores and EDA analysis, Decision Tree algorithm recorded the highest classification score with a value of .8750.</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1090564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5593" y="0"/>
            <a:ext cx="12189600" cy="6920917"/>
          </a:xfrm>
          <a:prstGeom prst="rect">
            <a:avLst/>
          </a:prstGeom>
        </p:spPr>
      </p:pic>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0" y="4034037"/>
            <a:ext cx="2494878" cy="9969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3DDDC9B-5FC3-D089-7F0C-609A6C71C3BA}"/>
              </a:ext>
            </a:extLst>
          </p:cNvPr>
          <p:cNvPicPr>
            <a:picLocks noChangeAspect="1"/>
          </p:cNvPicPr>
          <p:nvPr/>
        </p:nvPicPr>
        <p:blipFill rotWithShape="1">
          <a:blip r:embed="rId4"/>
          <a:srcRect t="26064" b="21792"/>
          <a:stretch/>
        </p:blipFill>
        <p:spPr>
          <a:xfrm>
            <a:off x="10326632" y="381730"/>
            <a:ext cx="1857375" cy="830425"/>
          </a:xfrm>
          <a:prstGeom prst="rect">
            <a:avLst/>
          </a:prstGeom>
        </p:spPr>
      </p:pic>
      <p:pic>
        <p:nvPicPr>
          <p:cNvPr id="11" name="Picture 10">
            <a:extLst>
              <a:ext uri="{FF2B5EF4-FFF2-40B4-BE49-F238E27FC236}">
                <a16:creationId xmlns:a16="http://schemas.microsoft.com/office/drawing/2014/main" id="{BBB46487-458B-6C11-0533-2B2723031E6D}"/>
              </a:ext>
            </a:extLst>
          </p:cNvPr>
          <p:cNvPicPr>
            <a:picLocks noChangeAspect="1"/>
          </p:cNvPicPr>
          <p:nvPr/>
        </p:nvPicPr>
        <p:blipFill>
          <a:blip r:embed="rId5"/>
          <a:stretch>
            <a:fillRect/>
          </a:stretch>
        </p:blipFill>
        <p:spPr>
          <a:xfrm>
            <a:off x="120834" y="-62102"/>
            <a:ext cx="2799647" cy="1081310"/>
          </a:xfrm>
          <a:prstGeom prst="rect">
            <a:avLst/>
          </a:prstGeom>
        </p:spPr>
      </p:pic>
      <p:sp>
        <p:nvSpPr>
          <p:cNvPr id="9" name="Title 8">
            <a:extLst>
              <a:ext uri="{FF2B5EF4-FFF2-40B4-BE49-F238E27FC236}">
                <a16:creationId xmlns:a16="http://schemas.microsoft.com/office/drawing/2014/main" id="{FA978698-324F-10A3-2336-02B1B08F4080}"/>
              </a:ext>
            </a:extLst>
          </p:cNvPr>
          <p:cNvSpPr>
            <a:spLocks noGrp="1"/>
          </p:cNvSpPr>
          <p:nvPr>
            <p:ph type="ctrTitle"/>
          </p:nvPr>
        </p:nvSpPr>
        <p:spPr>
          <a:xfrm>
            <a:off x="4983061" y="796942"/>
            <a:ext cx="3842158" cy="1060377"/>
          </a:xfrm>
        </p:spPr>
        <p:txBody>
          <a:bodyPr>
            <a:normAutofit/>
          </a:bodyPr>
          <a:lstStyle/>
          <a:p>
            <a:r>
              <a:rPr lang="en-US" b="1" dirty="0">
                <a:solidFill>
                  <a:schemeClr val="bg1"/>
                </a:solidFill>
              </a:rPr>
              <a:t>Thank you</a:t>
            </a:r>
          </a:p>
        </p:txBody>
      </p:sp>
    </p:spTree>
    <p:extLst>
      <p:ext uri="{BB962C8B-B14F-4D97-AF65-F5344CB8AC3E}">
        <p14:creationId xmlns:p14="http://schemas.microsoft.com/office/powerpoint/2010/main" val="4065583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272403" y="1619696"/>
            <a:ext cx="10515600" cy="5333506"/>
          </a:xfrm>
        </p:spPr>
        <p:txBody>
          <a:bodyPr>
            <a:normAutofit/>
          </a:bodyPr>
          <a:lstStyle/>
          <a:p>
            <a:pPr marL="0" indent="0">
              <a:buNone/>
            </a:pPr>
            <a:r>
              <a:rPr lang="en-US" sz="2000" dirty="0"/>
              <a:t>The  methods used in data collection, descriptive and inferential analysis are follows:</a:t>
            </a:r>
          </a:p>
          <a:p>
            <a:pPr marL="914400" lvl="1" indent="-457200">
              <a:buFont typeface="+mj-lt"/>
              <a:buAutoNum type="arabicPeriod"/>
            </a:pPr>
            <a:r>
              <a:rPr lang="en-US" sz="2000" b="1" dirty="0"/>
              <a:t>Data collection, wrangling, and formatting</a:t>
            </a:r>
            <a:endParaRPr lang="en-US" sz="2000" dirty="0"/>
          </a:p>
          <a:p>
            <a:pPr lvl="2"/>
            <a:r>
              <a:rPr lang="en-US" sz="1800" dirty="0"/>
              <a:t>SpaceX API</a:t>
            </a:r>
          </a:p>
          <a:p>
            <a:pPr lvl="2"/>
            <a:r>
              <a:rPr lang="en-US" sz="1800" dirty="0"/>
              <a:t>Web scraping</a:t>
            </a:r>
          </a:p>
          <a:p>
            <a:pPr marL="914400" lvl="1" indent="-457200">
              <a:buFont typeface="+mj-lt"/>
              <a:buAutoNum type="arabicPeriod"/>
            </a:pPr>
            <a:r>
              <a:rPr lang="en-US" sz="2000" b="1" dirty="0"/>
              <a:t>Exploratory data analysis (EDA)</a:t>
            </a:r>
          </a:p>
          <a:p>
            <a:pPr lvl="2"/>
            <a:r>
              <a:rPr lang="en-US" sz="1800" dirty="0"/>
              <a:t>Pandas and NumPy </a:t>
            </a:r>
          </a:p>
          <a:p>
            <a:pPr lvl="2"/>
            <a:r>
              <a:rPr lang="en-US" sz="1800" dirty="0"/>
              <a:t>SQL</a:t>
            </a:r>
          </a:p>
          <a:p>
            <a:pPr marL="914400" lvl="1" indent="-457200">
              <a:buFont typeface="+mj-lt"/>
              <a:buAutoNum type="arabicPeriod"/>
            </a:pPr>
            <a:r>
              <a:rPr lang="en-US" sz="2000" b="1" dirty="0"/>
              <a:t>Data visualization</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b="1" dirty="0"/>
              <a:t>Machine learning prediction</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Data Collection and ML Tools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 name="Picture 10">
            <a:extLst>
              <a:ext uri="{FF2B5EF4-FFF2-40B4-BE49-F238E27FC236}">
                <a16:creationId xmlns:a16="http://schemas.microsoft.com/office/drawing/2014/main" id="{B243384B-DACA-6CD0-56E7-7AB6BF91678E}"/>
              </a:ext>
            </a:extLst>
          </p:cNvPr>
          <p:cNvPicPr>
            <a:picLocks noChangeAspect="1"/>
          </p:cNvPicPr>
          <p:nvPr/>
        </p:nvPicPr>
        <p:blipFill>
          <a:blip r:embed="rId2"/>
          <a:stretch>
            <a:fillRect/>
          </a:stretch>
        </p:blipFill>
        <p:spPr>
          <a:xfrm>
            <a:off x="116722" y="1632351"/>
            <a:ext cx="11929869" cy="5092914"/>
          </a:xfrm>
          <a:prstGeom prst="rect">
            <a:avLst/>
          </a:prstGeom>
        </p:spPr>
      </p:pic>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5" name="Picture 4">
            <a:extLst>
              <a:ext uri="{FF2B5EF4-FFF2-40B4-BE49-F238E27FC236}">
                <a16:creationId xmlns:a16="http://schemas.microsoft.com/office/drawing/2014/main" id="{A4599CA1-7CA3-274C-E64D-C5B8076D5DFE}"/>
              </a:ext>
            </a:extLst>
          </p:cNvPr>
          <p:cNvPicPr>
            <a:picLocks noChangeAspect="1"/>
          </p:cNvPicPr>
          <p:nvPr/>
        </p:nvPicPr>
        <p:blipFill>
          <a:blip r:embed="rId2"/>
          <a:stretch>
            <a:fillRect/>
          </a:stretch>
        </p:blipFill>
        <p:spPr>
          <a:xfrm>
            <a:off x="270283" y="1668011"/>
            <a:ext cx="11491081" cy="5057253"/>
          </a:xfrm>
          <a:prstGeom prst="rect">
            <a:avLst/>
          </a:prstGeom>
        </p:spPr>
      </p:pic>
      <p:sp>
        <p:nvSpPr>
          <p:cNvPr id="3" name="Rectangle 2">
            <a:extLst>
              <a:ext uri="{FF2B5EF4-FFF2-40B4-BE49-F238E27FC236}">
                <a16:creationId xmlns:a16="http://schemas.microsoft.com/office/drawing/2014/main" id="{071C30BC-6219-E41A-7F47-CA89778CEC55}"/>
              </a:ext>
            </a:extLst>
          </p:cNvPr>
          <p:cNvSpPr/>
          <p:nvPr/>
        </p:nvSpPr>
        <p:spPr>
          <a:xfrm>
            <a:off x="9731229" y="5947794"/>
            <a:ext cx="1325461" cy="26844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907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7" name="Picture 6">
            <a:extLst>
              <a:ext uri="{FF2B5EF4-FFF2-40B4-BE49-F238E27FC236}">
                <a16:creationId xmlns:a16="http://schemas.microsoft.com/office/drawing/2014/main" id="{FC6739F7-4A5D-A20D-76BE-D8919705D0DB}"/>
              </a:ext>
            </a:extLst>
          </p:cNvPr>
          <p:cNvPicPr>
            <a:picLocks noChangeAspect="1"/>
          </p:cNvPicPr>
          <p:nvPr/>
        </p:nvPicPr>
        <p:blipFill>
          <a:blip r:embed="rId2"/>
          <a:stretch>
            <a:fillRect/>
          </a:stretch>
        </p:blipFill>
        <p:spPr>
          <a:xfrm>
            <a:off x="234892" y="1632351"/>
            <a:ext cx="11551639" cy="5092914"/>
          </a:xfrm>
          <a:prstGeom prst="rect">
            <a:avLst/>
          </a:prstGeom>
        </p:spPr>
      </p:pic>
      <p:pic>
        <p:nvPicPr>
          <p:cNvPr id="3" name="Picture 2">
            <a:extLst>
              <a:ext uri="{FF2B5EF4-FFF2-40B4-BE49-F238E27FC236}">
                <a16:creationId xmlns:a16="http://schemas.microsoft.com/office/drawing/2014/main" id="{08BD7871-853C-F89B-D766-4C972D50A8A4}"/>
              </a:ext>
            </a:extLst>
          </p:cNvPr>
          <p:cNvPicPr>
            <a:picLocks noChangeAspect="1"/>
          </p:cNvPicPr>
          <p:nvPr/>
        </p:nvPicPr>
        <p:blipFill>
          <a:blip r:embed="rId3"/>
          <a:stretch>
            <a:fillRect/>
          </a:stretch>
        </p:blipFill>
        <p:spPr>
          <a:xfrm>
            <a:off x="9976069" y="6019056"/>
            <a:ext cx="1450974" cy="390178"/>
          </a:xfrm>
          <a:prstGeom prst="rect">
            <a:avLst/>
          </a:prstGeom>
        </p:spPr>
      </p:pic>
    </p:spTree>
    <p:extLst>
      <p:ext uri="{BB962C8B-B14F-4D97-AF65-F5344CB8AC3E}">
        <p14:creationId xmlns:p14="http://schemas.microsoft.com/office/powerpoint/2010/main" val="428267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5" name="Picture 4">
            <a:extLst>
              <a:ext uri="{FF2B5EF4-FFF2-40B4-BE49-F238E27FC236}">
                <a16:creationId xmlns:a16="http://schemas.microsoft.com/office/drawing/2014/main" id="{835C329A-3816-8A21-C01A-33706EBFFE90}"/>
              </a:ext>
            </a:extLst>
          </p:cNvPr>
          <p:cNvPicPr>
            <a:picLocks noChangeAspect="1"/>
          </p:cNvPicPr>
          <p:nvPr/>
        </p:nvPicPr>
        <p:blipFill>
          <a:blip r:embed="rId2"/>
          <a:stretch>
            <a:fillRect/>
          </a:stretch>
        </p:blipFill>
        <p:spPr>
          <a:xfrm>
            <a:off x="129797" y="1632351"/>
            <a:ext cx="11472177" cy="4924518"/>
          </a:xfrm>
          <a:prstGeom prst="rect">
            <a:avLst/>
          </a:prstGeom>
        </p:spPr>
      </p:pic>
      <p:sp>
        <p:nvSpPr>
          <p:cNvPr id="3" name="Rectangle 2">
            <a:extLst>
              <a:ext uri="{FF2B5EF4-FFF2-40B4-BE49-F238E27FC236}">
                <a16:creationId xmlns:a16="http://schemas.microsoft.com/office/drawing/2014/main" id="{D5925D3B-F658-0E72-24B4-89C0A09E3E10}"/>
              </a:ext>
            </a:extLst>
          </p:cNvPr>
          <p:cNvSpPr/>
          <p:nvPr/>
        </p:nvSpPr>
        <p:spPr>
          <a:xfrm>
            <a:off x="9471170" y="5947794"/>
            <a:ext cx="1451296" cy="26844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9226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705</TotalTime>
  <Words>2941</Words>
  <Application>Microsoft Office PowerPoint</Application>
  <PresentationFormat>Widescreen</PresentationFormat>
  <Paragraphs>430</Paragraphs>
  <Slides>45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Franklin Gothic Book</vt:lpstr>
      <vt:lpstr>Tw Cen MT Condensed</vt:lpstr>
      <vt:lpstr>Wingdings</vt:lpstr>
      <vt:lpstr>Office Theme</vt:lpstr>
      <vt:lpstr>Data Science Professional Certificate Capstone Project</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Hayford Osumanu</cp:lastModifiedBy>
  <cp:revision>208</cp:revision>
  <dcterms:created xsi:type="dcterms:W3CDTF">2022-01-04T01:00:05Z</dcterms:created>
  <dcterms:modified xsi:type="dcterms:W3CDTF">2023-02-14T02:57:07Z</dcterms:modified>
</cp:coreProperties>
</file>